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81" r:id="rId4"/>
    <p:sldId id="282" r:id="rId5"/>
    <p:sldId id="280" r:id="rId6"/>
    <p:sldId id="283" r:id="rId7"/>
    <p:sldId id="262" r:id="rId8"/>
    <p:sldId id="263" r:id="rId9"/>
    <p:sldId id="284" r:id="rId10"/>
    <p:sldId id="285" r:id="rId11"/>
    <p:sldId id="273" r:id="rId12"/>
    <p:sldId id="286" r:id="rId13"/>
    <p:sldId id="287" r:id="rId14"/>
    <p:sldId id="279" r:id="rId15"/>
    <p:sldId id="274" r:id="rId16"/>
    <p:sldId id="275" r:id="rId17"/>
    <p:sldId id="276" r:id="rId18"/>
    <p:sldId id="277" r:id="rId19"/>
    <p:sldId id="278" r:id="rId20"/>
  </p:sldIdLst>
  <p:sldSz cx="9144000" cy="6858000" type="screen4x3"/>
  <p:notesSz cx="6858000" cy="994568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705" autoAdjust="0"/>
  </p:normalViewPr>
  <p:slideViewPr>
    <p:cSldViewPr>
      <p:cViewPr varScale="1">
        <p:scale>
          <a:sx n="70" d="100"/>
          <a:sy n="70" d="100"/>
        </p:scale>
        <p:origin x="14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B2B23-B72F-4BD7-B8A9-53FDBBF353D3}" type="datetimeFigureOut">
              <a:rPr lang="nb-NO" smtClean="0"/>
              <a:t>01.05.2014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74E68-CCF1-44B8-9419-C76D3B0FB5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7580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eroport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eroport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9pPr>
          </a:lstStyle>
          <a:p>
            <a:fld id="{DD3ADDF1-AA30-421F-BC87-DBF02EB3BD55}" type="slidenum">
              <a:rPr lang="nb-NO" altLang="nb-NO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14</a:t>
            </a:fld>
            <a:endParaRPr lang="nb-NO" altLang="nb-NO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b-NO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96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eroport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eroport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9pPr>
          </a:lstStyle>
          <a:p>
            <a:fld id="{DE5CC1F3-58E6-4365-A563-32A2D47D33C5}" type="slidenum">
              <a:rPr lang="nb-NO" altLang="nb-NO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17</a:t>
            </a:fld>
            <a:endParaRPr lang="nb-NO" altLang="nb-NO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Rectangle 7"/>
          <p:cNvSpPr txBox="1">
            <a:spLocks noGrp="1" noChangeArrowheads="1"/>
          </p:cNvSpPr>
          <p:nvPr/>
        </p:nvSpPr>
        <p:spPr bwMode="auto">
          <a:xfrm>
            <a:off x="3779838" y="10258218"/>
            <a:ext cx="2889250" cy="54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eroport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eroport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58357D8B-59AF-4585-9D1D-703CDCD0A647}" type="slidenum">
              <a:rPr lang="en-US" altLang="nb-NO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nb-NO" sz="12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b-NO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89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01.05.2014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848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01.05.2014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451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01.05.2014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562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01.05.2014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28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01.05.2014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45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01.05.2014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11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01.05.2014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46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01.05.2014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16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01.05.2014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5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01.05.2014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44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01.05.2014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62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01.05.2014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5807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01.05.2014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9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01.05.2014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32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01.05.2014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77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596900" y="1371600"/>
            <a:ext cx="8089900" cy="609600"/>
          </a:xfrm>
        </p:spPr>
        <p:txBody>
          <a:bodyPr/>
          <a:lstStyle>
            <a:lvl1pPr>
              <a:defRPr sz="3600"/>
            </a:lvl1pPr>
          </a:lstStyle>
          <a:p>
            <a:r>
              <a:rPr lang="nn-NO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09600" y="1981200"/>
            <a:ext cx="8077200" cy="609600"/>
          </a:xfrm>
        </p:spPr>
        <p:txBody>
          <a:bodyPr/>
          <a:lstStyle>
            <a:lvl1pPr marL="0" indent="0">
              <a:buFont typeface="Aeroportal" pitchFamily="34" charset="0"/>
              <a:buNone/>
              <a:defRPr sz="2400"/>
            </a:lvl1pPr>
          </a:lstStyle>
          <a:p>
            <a:r>
              <a:rPr lang="nn-NO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0649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854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978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8461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2209800"/>
            <a:ext cx="3886200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211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228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118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55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01.05.2014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1811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6177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648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724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1219200"/>
            <a:ext cx="1979613" cy="5089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19200"/>
            <a:ext cx="5791200" cy="5089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34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219200"/>
            <a:ext cx="7923213" cy="5089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65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01.05.2014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094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01.05.2014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7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01.05.2014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657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01.05.2014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02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01.05.2014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2089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01.05.2014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261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A9BEF-D53E-44EE-8F0D-1837BAC3C4DD}" type="datetimeFigureOut">
              <a:rPr lang="nb-NO" smtClean="0"/>
              <a:t>01.05.2014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375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01.05.2014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5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19200"/>
            <a:ext cx="79232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n-NO" altLang="nb-NO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923213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n-NO" altLang="nb-NO" smtClean="0"/>
              <a:t>Click to edit Master text styles</a:t>
            </a:r>
          </a:p>
          <a:p>
            <a:pPr lvl="1"/>
            <a:r>
              <a:rPr lang="nn-NO" altLang="nb-NO" smtClean="0"/>
              <a:t>Second level</a:t>
            </a:r>
          </a:p>
          <a:p>
            <a:pPr lvl="2"/>
            <a:r>
              <a:rPr lang="nn-NO" altLang="nb-NO" smtClean="0"/>
              <a:t>Third level</a:t>
            </a:r>
          </a:p>
          <a:p>
            <a:pPr lvl="3"/>
            <a:r>
              <a:rPr lang="nn-NO" altLang="nb-NO" smtClean="0"/>
              <a:t>Fourth level</a:t>
            </a:r>
          </a:p>
          <a:p>
            <a:pPr lvl="4"/>
            <a:r>
              <a:rPr lang="nn-NO" altLang="nb-NO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31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9pPr>
    </p:titleStyle>
    <p:bodyStyle>
      <a:lvl1pPr marL="190500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>
          <a:solidFill>
            <a:schemeClr val="tx1"/>
          </a:solidFill>
          <a:latin typeface="+mn-lt"/>
        </a:defRPr>
      </a:lvl2pPr>
      <a:lvl3pPr marL="574675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3pPr>
      <a:lvl4pPr marL="766763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4pPr>
      <a:lvl5pPr marL="950913" indent="-182563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14081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6pPr>
      <a:lvl7pPr marL="18653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7pPr>
      <a:lvl8pPr marL="23225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8pPr>
      <a:lvl9pPr marL="27797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2547714"/>
          </a:xfrm>
        </p:spPr>
        <p:txBody>
          <a:bodyPr>
            <a:normAutofit fontScale="90000"/>
          </a:bodyPr>
          <a:lstStyle/>
          <a:p>
            <a: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Odd Gunnar Skagestad:</a:t>
            </a:r>
            <a:b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Norsk og internasjonal politikk i nordområdene</a:t>
            </a:r>
            <a:endParaRPr lang="nb-NO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2088232"/>
          </a:xfrm>
        </p:spPr>
        <p:txBody>
          <a:bodyPr>
            <a:normAutofit lnSpcReduction="10000"/>
          </a:bodyPr>
          <a:lstStyle/>
          <a:p>
            <a:endParaRPr lang="nb-NO" dirty="0" smtClean="0"/>
          </a:p>
          <a:p>
            <a:endParaRPr lang="nb-NO" dirty="0"/>
          </a:p>
          <a:p>
            <a:r>
              <a:rPr lang="nb-NO" sz="3000" dirty="0" smtClean="0"/>
              <a:t>SKAGESTAD MARINE &amp; POLAR CONSULT</a:t>
            </a:r>
          </a:p>
          <a:p>
            <a:r>
              <a:rPr lang="nb-NO" sz="3000" dirty="0" smtClean="0"/>
              <a:t>8. MAI  2014.</a:t>
            </a:r>
            <a:endParaRPr lang="nb-NO" sz="3000" dirty="0"/>
          </a:p>
        </p:txBody>
      </p:sp>
    </p:spTree>
    <p:extLst>
      <p:ext uri="{BB962C8B-B14F-4D97-AF65-F5344CB8AC3E}">
        <p14:creationId xmlns:p14="http://schemas.microsoft.com/office/powerpoint/2010/main" val="30630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186306"/>
              </p:ext>
            </p:extLst>
          </p:nvPr>
        </p:nvGraphicFramePr>
        <p:xfrm>
          <a:off x="2411760" y="0"/>
          <a:ext cx="4965739" cy="6984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Acrobat Document" r:id="rId3" imgW="5695822" imgH="8010144" progId="AcroExch.Document.11">
                  <p:embed/>
                </p:oleObj>
              </mc:Choice>
              <mc:Fallback>
                <p:oleObj name="Acrobat Document" r:id="rId3" imgW="5695822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0"/>
                        <a:ext cx="4965739" cy="6984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38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159771"/>
              </p:ext>
            </p:extLst>
          </p:nvPr>
        </p:nvGraphicFramePr>
        <p:xfrm>
          <a:off x="2267744" y="77310"/>
          <a:ext cx="4767957" cy="6751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Acrobat Document" r:id="rId3" imgW="5657554" imgH="8010144" progId="AcroExch.Document.11">
                  <p:embed/>
                </p:oleObj>
              </mc:Choice>
              <mc:Fallback>
                <p:oleObj name="Acrobat Document" r:id="rId3" imgW="5657554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7744" y="77310"/>
                        <a:ext cx="4767957" cy="6751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319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Rektangel 4"/>
          <p:cNvSpPr/>
          <p:nvPr/>
        </p:nvSpPr>
        <p:spPr>
          <a:xfrm>
            <a:off x="899592" y="-171400"/>
            <a:ext cx="7558608" cy="6735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endParaRPr lang="nb-NO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b-NO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 </a:t>
            </a:r>
            <a:r>
              <a:rPr lang="nb-NO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SENTRALE  UTENRIKSPOLITISKE   MÅLENE  I  NORDOMRÅDEPOLITIKKEN </a:t>
            </a:r>
            <a:endParaRPr lang="nb-NO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b-NO" sz="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trygge fred, stabilitet og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forutsigbarhet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sikre en helhetlig økosystembasert forvaltning som tar vare på naturmangfoldet og gir grunnlag for en bærekraftig utnyttelse av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ressursene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styrke det internasjonale samarbeidet og den internasjonale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rettsorden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styrke grunnlaget for sysselsetting, verdiskaping og velferd i hele landet gjennom regional og nasjonal satsing, i samarbeid med partnere fra andre land og med berørte urfolk  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6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03 - Kommunikasjonssenheten\2009\08 Presentasjoner\Umin\0406 Washington Antarktistraktaten\Kart\Sealanes_engli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4288"/>
            <a:ext cx="52578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0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308725"/>
            <a:ext cx="7923213" cy="431800"/>
          </a:xfrm>
        </p:spPr>
        <p:txBody>
          <a:bodyPr/>
          <a:lstStyle/>
          <a:p>
            <a:pPr algn="ctr"/>
            <a:r>
              <a:rPr lang="nb-NO" altLang="nb-NO" sz="2000" smtClean="0">
                <a:latin typeface="Garamond" panose="02020404030301010803" pitchFamily="18" charset="0"/>
              </a:rPr>
              <a:t>Consequences for the transport routes - Atlantic and Pacific Ocean</a:t>
            </a:r>
          </a:p>
        </p:txBody>
      </p:sp>
      <p:pic>
        <p:nvPicPr>
          <p:cNvPr id="63491" name="Picture 3" descr="20051010_ARCTIC_GRAPHIC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052513"/>
            <a:ext cx="6375400" cy="5337175"/>
          </a:xfrm>
          <a:noFill/>
        </p:spPr>
      </p:pic>
    </p:spTree>
    <p:extLst>
      <p:ext uri="{BB962C8B-B14F-4D97-AF65-F5344CB8AC3E}">
        <p14:creationId xmlns:p14="http://schemas.microsoft.com/office/powerpoint/2010/main" val="4033569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 descr="maps.grida.no (2007) Northern Sea Route and the NW Passage compared 5_rou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330325"/>
            <a:ext cx="916305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1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1500" y="2214563"/>
            <a:ext cx="7923213" cy="3643312"/>
          </a:xfrm>
        </p:spPr>
        <p:txBody>
          <a:bodyPr lIns="91440" tIns="45720" rIns="91440" bIns="45720"/>
          <a:lstStyle/>
          <a:p>
            <a:pPr eaLnBrk="1" hangingPunct="1">
              <a:buFont typeface="Aeroportal" pitchFamily="34" charset="0"/>
              <a:buNone/>
            </a:pPr>
            <a:r>
              <a:rPr lang="en-US" altLang="nb-NO" smtClean="0"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nb-NO" smtClean="0">
                <a:latin typeface="Arial" panose="020B0604020202020204" pitchFamily="34" charset="0"/>
                <a:cs typeface="Arial" panose="020B0604020202020204" pitchFamily="34" charset="0"/>
              </a:rPr>
              <a:t>Search and rescue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nb-NO" smtClean="0">
                <a:latin typeface="Arial" panose="020B0604020202020204" pitchFamily="34" charset="0"/>
                <a:cs typeface="Arial" panose="020B0604020202020204" pitchFamily="34" charset="0"/>
              </a:rPr>
              <a:t>Oil spill and pollution</a:t>
            </a:r>
          </a:p>
          <a:p>
            <a:pPr eaLnBrk="1" hangingPunct="1">
              <a:buFont typeface="Aeroportal" pitchFamily="34" charset="0"/>
              <a:buNone/>
            </a:pPr>
            <a:r>
              <a:rPr lang="en-US" altLang="nb-NO" smtClean="0">
                <a:latin typeface="Arial" panose="020B0604020202020204" pitchFamily="34" charset="0"/>
                <a:cs typeface="Arial" panose="020B0604020202020204" pitchFamily="34" charset="0"/>
              </a:rPr>
              <a:t>Opportunities: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nb-NO" smtClean="0">
                <a:latin typeface="Arial" panose="020B0604020202020204" pitchFamily="34" charset="0"/>
                <a:cs typeface="Arial" panose="020B0604020202020204" pitchFamily="34" charset="0"/>
              </a:rPr>
              <a:t>Business development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nb-NO" smtClean="0">
                <a:latin typeface="Arial" panose="020B0604020202020204" pitchFamily="34" charset="0"/>
                <a:cs typeface="Arial" panose="020B0604020202020204" pitchFamily="34" charset="0"/>
              </a:rPr>
              <a:t>Technology development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nb-NO" altLang="nb-NO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nb-NO" altLang="nb-NO" smtClean="0"/>
          </a:p>
        </p:txBody>
      </p:sp>
      <p:sp>
        <p:nvSpPr>
          <p:cNvPr id="9219" name="Rectangle 2"/>
          <p:cNvSpPr txBox="1">
            <a:spLocks noChangeArrowheads="1"/>
          </p:cNvSpPr>
          <p:nvPr/>
        </p:nvSpPr>
        <p:spPr bwMode="auto">
          <a:xfrm>
            <a:off x="684213" y="12684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Aeroport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eroport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nb-NO" sz="1700" b="1" smtClean="0">
              <a:solidFill>
                <a:srgbClr val="0E465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nb-NO" sz="1700" b="1" smtClean="0">
              <a:solidFill>
                <a:srgbClr val="0E465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b-NO" sz="3200" b="1" smtClean="0">
                <a:solidFill>
                  <a:srgbClr val="0E465E"/>
                </a:solidFill>
              </a:rPr>
              <a:t>Maritime Transportation in the High North </a:t>
            </a:r>
            <a:r>
              <a:rPr lang="de-DE" altLang="nb-NO" sz="2800" b="1" smtClean="0">
                <a:solidFill>
                  <a:srgbClr val="0E465E"/>
                </a:solidFill>
                <a:latin typeface="Garamond" panose="02020404030301010803" pitchFamily="18" charset="0"/>
              </a:rPr>
              <a:t/>
            </a:r>
            <a:br>
              <a:rPr lang="de-DE" altLang="nb-NO" sz="2800" b="1" smtClean="0">
                <a:solidFill>
                  <a:srgbClr val="0E465E"/>
                </a:solidFill>
                <a:latin typeface="Garamond" panose="02020404030301010803" pitchFamily="18" charset="0"/>
              </a:rPr>
            </a:br>
            <a:r>
              <a:rPr lang="de-DE" altLang="nb-NO" sz="1700" b="1" smtClean="0">
                <a:solidFill>
                  <a:srgbClr val="0E465E"/>
                </a:solidFill>
              </a:rPr>
              <a:t/>
            </a:r>
            <a:br>
              <a:rPr lang="de-DE" altLang="nb-NO" sz="1700" b="1" smtClean="0">
                <a:solidFill>
                  <a:srgbClr val="0E465E"/>
                </a:solidFill>
              </a:rPr>
            </a:br>
            <a:r>
              <a:rPr lang="de-DE" altLang="nb-NO" sz="1700" b="1" smtClean="0">
                <a:solidFill>
                  <a:srgbClr val="0E465E"/>
                </a:solidFill>
              </a:rPr>
              <a:t/>
            </a:r>
            <a:br>
              <a:rPr lang="de-DE" altLang="nb-NO" sz="1700" b="1" smtClean="0">
                <a:solidFill>
                  <a:srgbClr val="0E465E"/>
                </a:solidFill>
              </a:rPr>
            </a:br>
            <a:endParaRPr lang="de-DE" altLang="nb-NO" sz="1700" b="1" smtClean="0">
              <a:solidFill>
                <a:srgbClr val="0E465E"/>
              </a:solidFill>
            </a:endParaRPr>
          </a:p>
        </p:txBody>
      </p:sp>
      <p:pic>
        <p:nvPicPr>
          <p:cNvPr id="9220" name="Picture 3" descr="C:\Documents and Settings\Video\Desktop\Nord-Norge\Nordområdene\Bilder som krediteres_Polarinstituttet\NP014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4572000"/>
            <a:ext cx="258127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okt05-jan06 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4572000"/>
            <a:ext cx="22860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 descr="Kystvakt_juste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4572000"/>
            <a:ext cx="2522538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7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95288" y="1052513"/>
            <a:ext cx="844073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eroport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eroport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nb-NO" sz="3200" b="1" smtClean="0">
                <a:solidFill>
                  <a:srgbClr val="428596"/>
                </a:solidFill>
                <a:cs typeface="Times New Roman" panose="02020603050405020304" pitchFamily="18" charset="0"/>
              </a:rPr>
              <a:t>BarentsWatch – Monitoring the Barents Sea</a:t>
            </a:r>
            <a:endParaRPr lang="en-US" altLang="nb-NO" sz="3200" b="1" smtClean="0">
              <a:solidFill>
                <a:srgbClr val="428596"/>
              </a:solidFill>
            </a:endParaRP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395288" y="1773238"/>
            <a:ext cx="8462962" cy="4689475"/>
            <a:chOff x="211" y="750"/>
            <a:chExt cx="5365" cy="3231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" y="750"/>
              <a:ext cx="5343" cy="3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5" name="Group 5"/>
            <p:cNvGrpSpPr>
              <a:grpSpLocks/>
            </p:cNvGrpSpPr>
            <p:nvPr/>
          </p:nvGrpSpPr>
          <p:grpSpPr bwMode="auto">
            <a:xfrm>
              <a:off x="3094" y="3475"/>
              <a:ext cx="605" cy="313"/>
              <a:chOff x="2616" y="2189"/>
              <a:chExt cx="2216" cy="1182"/>
            </a:xfrm>
          </p:grpSpPr>
          <p:sp>
            <p:nvSpPr>
              <p:cNvPr id="10267" name="Line 6"/>
              <p:cNvSpPr>
                <a:spLocks noChangeShapeType="1"/>
              </p:cNvSpPr>
              <p:nvPr/>
            </p:nvSpPr>
            <p:spPr bwMode="auto">
              <a:xfrm flipV="1">
                <a:off x="2710" y="2189"/>
                <a:ext cx="1556" cy="75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68" name="Line 7"/>
              <p:cNvSpPr>
                <a:spLocks noChangeShapeType="1"/>
              </p:cNvSpPr>
              <p:nvPr/>
            </p:nvSpPr>
            <p:spPr bwMode="auto">
              <a:xfrm flipV="1">
                <a:off x="2851" y="2331"/>
                <a:ext cx="1557" cy="75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69" name="Line 8"/>
              <p:cNvSpPr>
                <a:spLocks noChangeShapeType="1"/>
              </p:cNvSpPr>
              <p:nvPr/>
            </p:nvSpPr>
            <p:spPr bwMode="auto">
              <a:xfrm flipV="1">
                <a:off x="2993" y="2472"/>
                <a:ext cx="1556" cy="75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70" name="Line 9"/>
              <p:cNvSpPr>
                <a:spLocks noChangeShapeType="1"/>
              </p:cNvSpPr>
              <p:nvPr/>
            </p:nvSpPr>
            <p:spPr bwMode="auto">
              <a:xfrm flipV="1">
                <a:off x="3134" y="2614"/>
                <a:ext cx="1556" cy="75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71" name="Line 10"/>
              <p:cNvSpPr>
                <a:spLocks noChangeShapeType="1"/>
              </p:cNvSpPr>
              <p:nvPr/>
            </p:nvSpPr>
            <p:spPr bwMode="auto">
              <a:xfrm>
                <a:off x="3889" y="2284"/>
                <a:ext cx="943" cy="4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72" name="Line 11"/>
              <p:cNvSpPr>
                <a:spLocks noChangeShapeType="1"/>
              </p:cNvSpPr>
              <p:nvPr/>
            </p:nvSpPr>
            <p:spPr bwMode="auto">
              <a:xfrm>
                <a:off x="3182" y="2567"/>
                <a:ext cx="943" cy="4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73" name="Line 12"/>
              <p:cNvSpPr>
                <a:spLocks noChangeShapeType="1"/>
              </p:cNvSpPr>
              <p:nvPr/>
            </p:nvSpPr>
            <p:spPr bwMode="auto">
              <a:xfrm>
                <a:off x="3558" y="2426"/>
                <a:ext cx="943" cy="4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74" name="Line 13"/>
              <p:cNvSpPr>
                <a:spLocks noChangeShapeType="1"/>
              </p:cNvSpPr>
              <p:nvPr/>
            </p:nvSpPr>
            <p:spPr bwMode="auto">
              <a:xfrm>
                <a:off x="2898" y="2756"/>
                <a:ext cx="943" cy="4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75" name="Line 14"/>
              <p:cNvSpPr>
                <a:spLocks noChangeShapeType="1"/>
              </p:cNvSpPr>
              <p:nvPr/>
            </p:nvSpPr>
            <p:spPr bwMode="auto">
              <a:xfrm>
                <a:off x="2616" y="2898"/>
                <a:ext cx="942" cy="4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</p:grpSp>
        <p:sp>
          <p:nvSpPr>
            <p:cNvPr id="10246" name="Rectangle 15"/>
            <p:cNvSpPr>
              <a:spLocks noChangeArrowheads="1"/>
            </p:cNvSpPr>
            <p:nvPr/>
          </p:nvSpPr>
          <p:spPr bwMode="auto">
            <a:xfrm>
              <a:off x="211" y="3729"/>
              <a:ext cx="138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eroport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eroport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eroport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eroport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eroport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eroport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eroport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eroport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eroport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nb-NO" sz="1000" b="1" smtClean="0">
                  <a:solidFill>
                    <a:srgbClr val="60AEB8"/>
                  </a:solidFill>
                  <a:latin typeface="Arial" panose="020B0604020202020204" pitchFamily="34" charset="0"/>
                </a:rPr>
                <a:t>Picture: Olav Rune Godø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nb-NO" sz="800" b="1" smtClean="0">
                  <a:solidFill>
                    <a:srgbClr val="60AEB8"/>
                  </a:solidFill>
                  <a:latin typeface="Arial" panose="020B0604020202020204" pitchFamily="34" charset="0"/>
                </a:rPr>
                <a:t>(Havforskningsinstituttet)</a:t>
              </a:r>
              <a:endParaRPr lang="nb-NO" altLang="nb-NO" sz="800" b="1" smtClean="0">
                <a:solidFill>
                  <a:srgbClr val="60AEB8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247" name="Group 16"/>
            <p:cNvGrpSpPr>
              <a:grpSpLocks/>
            </p:cNvGrpSpPr>
            <p:nvPr/>
          </p:nvGrpSpPr>
          <p:grpSpPr bwMode="auto">
            <a:xfrm>
              <a:off x="3887" y="2282"/>
              <a:ext cx="745" cy="496"/>
              <a:chOff x="2616" y="2189"/>
              <a:chExt cx="2216" cy="1182"/>
            </a:xfrm>
          </p:grpSpPr>
          <p:sp>
            <p:nvSpPr>
              <p:cNvPr id="10258" name="Line 17"/>
              <p:cNvSpPr>
                <a:spLocks noChangeShapeType="1"/>
              </p:cNvSpPr>
              <p:nvPr/>
            </p:nvSpPr>
            <p:spPr bwMode="auto">
              <a:xfrm flipV="1">
                <a:off x="2710" y="2189"/>
                <a:ext cx="1556" cy="75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59" name="Line 18"/>
              <p:cNvSpPr>
                <a:spLocks noChangeShapeType="1"/>
              </p:cNvSpPr>
              <p:nvPr/>
            </p:nvSpPr>
            <p:spPr bwMode="auto">
              <a:xfrm flipV="1">
                <a:off x="2851" y="2331"/>
                <a:ext cx="1557" cy="75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60" name="Line 19"/>
              <p:cNvSpPr>
                <a:spLocks noChangeShapeType="1"/>
              </p:cNvSpPr>
              <p:nvPr/>
            </p:nvSpPr>
            <p:spPr bwMode="auto">
              <a:xfrm flipV="1">
                <a:off x="2993" y="2472"/>
                <a:ext cx="1556" cy="75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61" name="Line 20"/>
              <p:cNvSpPr>
                <a:spLocks noChangeShapeType="1"/>
              </p:cNvSpPr>
              <p:nvPr/>
            </p:nvSpPr>
            <p:spPr bwMode="auto">
              <a:xfrm flipV="1">
                <a:off x="3134" y="2614"/>
                <a:ext cx="1556" cy="75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62" name="Line 21"/>
              <p:cNvSpPr>
                <a:spLocks noChangeShapeType="1"/>
              </p:cNvSpPr>
              <p:nvPr/>
            </p:nvSpPr>
            <p:spPr bwMode="auto">
              <a:xfrm>
                <a:off x="3889" y="2284"/>
                <a:ext cx="943" cy="4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63" name="Line 22"/>
              <p:cNvSpPr>
                <a:spLocks noChangeShapeType="1"/>
              </p:cNvSpPr>
              <p:nvPr/>
            </p:nvSpPr>
            <p:spPr bwMode="auto">
              <a:xfrm>
                <a:off x="3182" y="2567"/>
                <a:ext cx="943" cy="4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64" name="Line 23"/>
              <p:cNvSpPr>
                <a:spLocks noChangeShapeType="1"/>
              </p:cNvSpPr>
              <p:nvPr/>
            </p:nvSpPr>
            <p:spPr bwMode="auto">
              <a:xfrm>
                <a:off x="3558" y="2426"/>
                <a:ext cx="943" cy="4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65" name="Line 24"/>
              <p:cNvSpPr>
                <a:spLocks noChangeShapeType="1"/>
              </p:cNvSpPr>
              <p:nvPr/>
            </p:nvSpPr>
            <p:spPr bwMode="auto">
              <a:xfrm>
                <a:off x="2898" y="2756"/>
                <a:ext cx="943" cy="4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66" name="Line 25"/>
              <p:cNvSpPr>
                <a:spLocks noChangeShapeType="1"/>
              </p:cNvSpPr>
              <p:nvPr/>
            </p:nvSpPr>
            <p:spPr bwMode="auto">
              <a:xfrm>
                <a:off x="2616" y="2898"/>
                <a:ext cx="942" cy="4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</p:grpSp>
        <p:grpSp>
          <p:nvGrpSpPr>
            <p:cNvPr id="10248" name="Group 26"/>
            <p:cNvGrpSpPr>
              <a:grpSpLocks/>
            </p:cNvGrpSpPr>
            <p:nvPr/>
          </p:nvGrpSpPr>
          <p:grpSpPr bwMode="auto">
            <a:xfrm>
              <a:off x="2651" y="2504"/>
              <a:ext cx="432" cy="251"/>
              <a:chOff x="2616" y="2189"/>
              <a:chExt cx="2216" cy="1182"/>
            </a:xfrm>
          </p:grpSpPr>
          <p:sp>
            <p:nvSpPr>
              <p:cNvPr id="10249" name="Line 27"/>
              <p:cNvSpPr>
                <a:spLocks noChangeShapeType="1"/>
              </p:cNvSpPr>
              <p:nvPr/>
            </p:nvSpPr>
            <p:spPr bwMode="auto">
              <a:xfrm flipV="1">
                <a:off x="2710" y="2189"/>
                <a:ext cx="1556" cy="75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50" name="Line 28"/>
              <p:cNvSpPr>
                <a:spLocks noChangeShapeType="1"/>
              </p:cNvSpPr>
              <p:nvPr/>
            </p:nvSpPr>
            <p:spPr bwMode="auto">
              <a:xfrm flipV="1">
                <a:off x="2851" y="2331"/>
                <a:ext cx="1557" cy="756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51" name="Line 29"/>
              <p:cNvSpPr>
                <a:spLocks noChangeShapeType="1"/>
              </p:cNvSpPr>
              <p:nvPr/>
            </p:nvSpPr>
            <p:spPr bwMode="auto">
              <a:xfrm flipV="1">
                <a:off x="2993" y="2472"/>
                <a:ext cx="1556" cy="75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52" name="Line 30"/>
              <p:cNvSpPr>
                <a:spLocks noChangeShapeType="1"/>
              </p:cNvSpPr>
              <p:nvPr/>
            </p:nvSpPr>
            <p:spPr bwMode="auto">
              <a:xfrm flipV="1">
                <a:off x="3134" y="2614"/>
                <a:ext cx="1556" cy="75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53" name="Line 31"/>
              <p:cNvSpPr>
                <a:spLocks noChangeShapeType="1"/>
              </p:cNvSpPr>
              <p:nvPr/>
            </p:nvSpPr>
            <p:spPr bwMode="auto">
              <a:xfrm>
                <a:off x="3889" y="2284"/>
                <a:ext cx="943" cy="4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54" name="Line 32"/>
              <p:cNvSpPr>
                <a:spLocks noChangeShapeType="1"/>
              </p:cNvSpPr>
              <p:nvPr/>
            </p:nvSpPr>
            <p:spPr bwMode="auto">
              <a:xfrm>
                <a:off x="3182" y="2567"/>
                <a:ext cx="943" cy="4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55" name="Line 33"/>
              <p:cNvSpPr>
                <a:spLocks noChangeShapeType="1"/>
              </p:cNvSpPr>
              <p:nvPr/>
            </p:nvSpPr>
            <p:spPr bwMode="auto">
              <a:xfrm>
                <a:off x="3558" y="2426"/>
                <a:ext cx="943" cy="4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56" name="Line 34"/>
              <p:cNvSpPr>
                <a:spLocks noChangeShapeType="1"/>
              </p:cNvSpPr>
              <p:nvPr/>
            </p:nvSpPr>
            <p:spPr bwMode="auto">
              <a:xfrm>
                <a:off x="2898" y="2756"/>
                <a:ext cx="943" cy="4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  <p:sp>
            <p:nvSpPr>
              <p:cNvPr id="10257" name="Line 35"/>
              <p:cNvSpPr>
                <a:spLocks noChangeShapeType="1"/>
              </p:cNvSpPr>
              <p:nvPr/>
            </p:nvSpPr>
            <p:spPr bwMode="auto">
              <a:xfrm>
                <a:off x="2616" y="2898"/>
                <a:ext cx="942" cy="47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b-NO" sz="2400" smtClean="0">
                  <a:solidFill>
                    <a:srgbClr val="333333"/>
                  </a:solidFill>
                  <a:latin typeface="Aeroport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665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989919"/>
              </p:ext>
            </p:extLst>
          </p:nvPr>
        </p:nvGraphicFramePr>
        <p:xfrm>
          <a:off x="2411761" y="96115"/>
          <a:ext cx="4824536" cy="681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5667121" imgH="8010144" progId="AcroExch.Document.11">
                  <p:embed/>
                </p:oleObj>
              </mc:Choice>
              <mc:Fallback>
                <p:oleObj name="Acrobat Document" r:id="rId3" imgW="5667121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1" y="96115"/>
                        <a:ext cx="4824536" cy="6819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25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969368" y="476672"/>
            <a:ext cx="7488832" cy="638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NORDOMRÅDENE  -  POLICY-DOKUMENTER:</a:t>
            </a:r>
            <a:endParaRPr lang="nb-N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St.meld. nr.30 (2004-2005) Muligheter og utfordringer i nord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St.meld. nr.8 (2005-2006) helhetlig forvaltning av det marine miljø i Barentshavet og havområdene utenfor Lofoten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Barents 2020 – Et virkemiddel for fremtidsrettet nordområdepolitikk (sept. 2006)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Regjeringens Nordområdestrategi (1. desember 2006)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Nye byggesteiner i Nord – neste trinn i regjeringens nordområdestrategi (12. mars 2009)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Meld. St.10 (2010-2011) Første oppdatering av forvaltningsplanen for Barentshavet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Meld. St.7 (2011-2012) Nordområdene – visjon og virkemidler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4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731436"/>
              </p:ext>
            </p:extLst>
          </p:nvPr>
        </p:nvGraphicFramePr>
        <p:xfrm>
          <a:off x="2445900" y="8832"/>
          <a:ext cx="4862404" cy="6849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3" imgW="5686255" imgH="8010144" progId="AcroExch.Document.11">
                  <p:embed/>
                </p:oleObj>
              </mc:Choice>
              <mc:Fallback>
                <p:oleObj name="Acrobat Document" r:id="rId3" imgW="5686255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5900" y="8832"/>
                        <a:ext cx="4862404" cy="6849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06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1653" y="1008834"/>
            <a:ext cx="6891997" cy="482784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10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7689" y="985410"/>
            <a:ext cx="6878629" cy="486655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643371"/>
              </p:ext>
            </p:extLst>
          </p:nvPr>
        </p:nvGraphicFramePr>
        <p:xfrm>
          <a:off x="2411760" y="140351"/>
          <a:ext cx="4767957" cy="6717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Acrobat Document" r:id="rId3" imgW="5686255" imgH="8010144" progId="AcroExch.Document.11">
                  <p:embed/>
                </p:oleObj>
              </mc:Choice>
              <mc:Fallback>
                <p:oleObj name="Acrobat Document" r:id="rId3" imgW="5686255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140351"/>
                        <a:ext cx="4767957" cy="6717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08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131734"/>
              </p:ext>
            </p:extLst>
          </p:nvPr>
        </p:nvGraphicFramePr>
        <p:xfrm>
          <a:off x="2339752" y="30314"/>
          <a:ext cx="4839965" cy="684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Acrobat Document" r:id="rId3" imgW="5667121" imgH="8010144" progId="AcroExch.Document.11">
                  <p:embed/>
                </p:oleObj>
              </mc:Choice>
              <mc:Fallback>
                <p:oleObj name="Acrobat Document" r:id="rId3" imgW="5667121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9752" y="30314"/>
                        <a:ext cx="4839965" cy="6841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11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548680"/>
            <a:ext cx="5111750" cy="5853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Se oftere mot nord. </a:t>
            </a:r>
            <a:endParaRPr lang="nb-NO" sz="2000" dirty="0" smtClean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Gå mot vinden</a:t>
            </a:r>
            <a:r>
              <a:rPr lang="nb-NO" sz="2000" b="1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,  du </a:t>
            </a: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får rødere kinn. </a:t>
            </a:r>
            <a:endParaRPr lang="nb-NO" sz="2000" dirty="0" smtClean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Finn </a:t>
            </a: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den ulendte stien. </a:t>
            </a: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 Hold </a:t>
            </a: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den.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Den er kortere.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Nord er best.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Vinterens flammehimmel,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sommernattens solmirakel.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Gå mot vinden. </a:t>
            </a: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 Klyv </a:t>
            </a: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berg.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Se mot nord.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Oftere.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Det er langt dette landet.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Det meste er nord. </a:t>
            </a:r>
            <a:endParaRPr lang="nb-NO" sz="2000" b="1" dirty="0" smtClean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endParaRPr lang="nb-NO" sz="2000" b="1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 algn="r">
              <a:buNone/>
            </a:pPr>
            <a:r>
              <a:rPr lang="nb-NO" sz="1400" b="1" i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(Rolf Jacobsen: Nord)</a:t>
            </a:r>
            <a:endParaRPr lang="nb-NO" sz="1400" i="1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76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d_PPT_english">
  <a:themeElements>
    <a:clrScheme name="ud_PPT_english 1">
      <a:dk1>
        <a:srgbClr val="333333"/>
      </a:dk1>
      <a:lt1>
        <a:srgbClr val="FFFFFF"/>
      </a:lt1>
      <a:dk2>
        <a:srgbClr val="428596"/>
      </a:dk2>
      <a:lt2>
        <a:srgbClr val="EE4A3F"/>
      </a:lt2>
      <a:accent1>
        <a:srgbClr val="60AEB8"/>
      </a:accent1>
      <a:accent2>
        <a:srgbClr val="D4CCB6"/>
      </a:accent2>
      <a:accent3>
        <a:srgbClr val="FFFFFF"/>
      </a:accent3>
      <a:accent4>
        <a:srgbClr val="2A2A2A"/>
      </a:accent4>
      <a:accent5>
        <a:srgbClr val="B6D3D8"/>
      </a:accent5>
      <a:accent6>
        <a:srgbClr val="C0B9A5"/>
      </a:accent6>
      <a:hlink>
        <a:srgbClr val="EAE5DA"/>
      </a:hlink>
      <a:folHlink>
        <a:srgbClr val="999999"/>
      </a:folHlink>
    </a:clrScheme>
    <a:fontScheme name="ud_PPT_english">
      <a:majorFont>
        <a:latin typeface="Aeroportal"/>
        <a:ea typeface=""/>
        <a:cs typeface=""/>
      </a:majorFont>
      <a:minorFont>
        <a:latin typeface="DepMyriad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eroport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eroportal" pitchFamily="34" charset="0"/>
          </a:defRPr>
        </a:defPPr>
      </a:lstStyle>
    </a:lnDef>
  </a:objectDefaults>
  <a:extraClrSchemeLst>
    <a:extraClrScheme>
      <a:clrScheme name="ud_PPT_english 1">
        <a:dk1>
          <a:srgbClr val="333333"/>
        </a:dk1>
        <a:lt1>
          <a:srgbClr val="FFFFFF"/>
        </a:lt1>
        <a:dk2>
          <a:srgbClr val="428596"/>
        </a:dk2>
        <a:lt2>
          <a:srgbClr val="EE4A3F"/>
        </a:lt2>
        <a:accent1>
          <a:srgbClr val="60AEB8"/>
        </a:accent1>
        <a:accent2>
          <a:srgbClr val="D4CCB6"/>
        </a:accent2>
        <a:accent3>
          <a:srgbClr val="FFFFFF"/>
        </a:accent3>
        <a:accent4>
          <a:srgbClr val="2A2A2A"/>
        </a:accent4>
        <a:accent5>
          <a:srgbClr val="B6D3D8"/>
        </a:accent5>
        <a:accent6>
          <a:srgbClr val="C0B9A5"/>
        </a:accent6>
        <a:hlink>
          <a:srgbClr val="EAE5DA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138</Words>
  <Application>Microsoft Office PowerPoint</Application>
  <PresentationFormat>Skjermfremvisning (4:3)</PresentationFormat>
  <Paragraphs>51</Paragraphs>
  <Slides>17</Slides>
  <Notes>2</Notes>
  <HiddenSlides>0</HiddenSlides>
  <MMClips>0</MMClips>
  <ScaleCrop>false</ScaleCrop>
  <HeadingPairs>
    <vt:vector size="8" baseType="variant">
      <vt:variant>
        <vt:lpstr>Brukte skrifter</vt:lpstr>
      </vt:variant>
      <vt:variant>
        <vt:i4>8</vt:i4>
      </vt:variant>
      <vt:variant>
        <vt:lpstr>Tema</vt:lpstr>
      </vt:variant>
      <vt:variant>
        <vt:i4>3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9" baseType="lpstr">
      <vt:lpstr>Aeroportal</vt:lpstr>
      <vt:lpstr>Arial</vt:lpstr>
      <vt:lpstr>Calibri</vt:lpstr>
      <vt:lpstr>DepMyriad Regular</vt:lpstr>
      <vt:lpstr>Garamond</vt:lpstr>
      <vt:lpstr>Symbol</vt:lpstr>
      <vt:lpstr>Times New Roman</vt:lpstr>
      <vt:lpstr>Wingdings</vt:lpstr>
      <vt:lpstr>Office Theme</vt:lpstr>
      <vt:lpstr>1_Office Theme</vt:lpstr>
      <vt:lpstr>ud_PPT_english</vt:lpstr>
      <vt:lpstr>Acrobat Document</vt:lpstr>
      <vt:lpstr>Odd Gunnar Skagestad:  Norsk og internasjonal politikk i nordområdene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Consequences for the transport routes - Atlantic and Pacific Ocean</vt:lpstr>
      <vt:lpstr>PowerPoint-presentasjon</vt:lpstr>
      <vt:lpstr>PowerPoint-presentasjon</vt:lpstr>
      <vt:lpstr>PowerPoint-presentasjon</vt:lpstr>
    </vt:vector>
  </TitlesOfParts>
  <Company>Ministry of Foreign Affairs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‘The High North’</dc:title>
  <dc:creator>Skagestad Odd Gunnar</dc:creator>
  <cp:lastModifiedBy>Frogner1</cp:lastModifiedBy>
  <cp:revision>25</cp:revision>
  <cp:lastPrinted>2014-05-01T13:39:52Z</cp:lastPrinted>
  <dcterms:created xsi:type="dcterms:W3CDTF">2013-01-22T09:38:19Z</dcterms:created>
  <dcterms:modified xsi:type="dcterms:W3CDTF">2014-05-01T13:51:26Z</dcterms:modified>
</cp:coreProperties>
</file>