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0"/>
  </p:notesMasterIdLst>
  <p:sldIdLst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0" r:id="rId1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119" d="100"/>
          <a:sy n="119" d="100"/>
        </p:scale>
        <p:origin x="-72" y="1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B2B23-B72F-4BD7-B8A9-53FDBBF353D3}" type="datetimeFigureOut">
              <a:rPr lang="nb-NO" smtClean="0"/>
              <a:t>01.04.2013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74E68-CCF1-44B8-9419-C76D3B0FB5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58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BEE0676-B9F2-454B-B5B2-EE58498990F5}" type="datetime4">
              <a:rPr lang="nb-NO">
                <a:solidFill>
                  <a:prstClr val="black"/>
                </a:solidFill>
              </a:rPr>
              <a:pPr/>
              <a:t>1. april 2013</a:t>
            </a:fld>
            <a:endParaRPr lang="nn-NO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9C2CC-237D-46CB-9C64-996A87D88081}" type="slidenum">
              <a:rPr lang="nn-NO">
                <a:solidFill>
                  <a:prstClr val="black"/>
                </a:solidFill>
              </a:rPr>
              <a:pPr/>
              <a:t>1</a:t>
            </a:fld>
            <a:endParaRPr lang="nn-NO">
              <a:solidFill>
                <a:prstClr val="black"/>
              </a:solidFill>
            </a:endParaRPr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01.04.2013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84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01.04.2013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51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01.04.2013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56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5F7-CB1A-4B1C-8EBE-BCFE6064F1A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01.04.2013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4AF-BD58-4FB6-B836-BF1E44F0E2B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2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5F7-CB1A-4B1C-8EBE-BCFE6064F1A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01.04.2013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4AF-BD58-4FB6-B836-BF1E44F0E2B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45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5F7-CB1A-4B1C-8EBE-BCFE6064F1A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01.04.2013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4AF-BD58-4FB6-B836-BF1E44F0E2B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1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5F7-CB1A-4B1C-8EBE-BCFE6064F1A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01.04.2013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4AF-BD58-4FB6-B836-BF1E44F0E2B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6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5F7-CB1A-4B1C-8EBE-BCFE6064F1A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01.04.2013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4AF-BD58-4FB6-B836-BF1E44F0E2B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1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5F7-CB1A-4B1C-8EBE-BCFE6064F1A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01.04.2013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4AF-BD58-4FB6-B836-BF1E44F0E2B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5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5F7-CB1A-4B1C-8EBE-BCFE6064F1A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01.04.2013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4AF-BD58-4FB6-B836-BF1E44F0E2B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44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5F7-CB1A-4B1C-8EBE-BCFE6064F1A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01.04.2013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4AF-BD58-4FB6-B836-BF1E44F0E2B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6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01.04.2013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807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5F7-CB1A-4B1C-8EBE-BCFE6064F1A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01.04.2013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4AF-BD58-4FB6-B836-BF1E44F0E2B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9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5F7-CB1A-4B1C-8EBE-BCFE6064F1A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01.04.2013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4AF-BD58-4FB6-B836-BF1E44F0E2B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32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35F7-CB1A-4B1C-8EBE-BCFE6064F1A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01.04.2013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4AF-BD58-4FB6-B836-BF1E44F0E2B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77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596900" y="1371600"/>
            <a:ext cx="8089900" cy="6096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n-NO" noProof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09600" y="1981200"/>
            <a:ext cx="8077200" cy="609600"/>
          </a:xfrm>
        </p:spPr>
        <p:txBody>
          <a:bodyPr/>
          <a:lstStyle>
            <a:lvl1pPr marL="0" indent="0">
              <a:buFont typeface="Aeroportal" pitchFamily="34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n-NO" noProof="0" smtClean="0"/>
          </a:p>
        </p:txBody>
      </p:sp>
    </p:spTree>
    <p:extLst>
      <p:ext uri="{BB962C8B-B14F-4D97-AF65-F5344CB8AC3E}">
        <p14:creationId xmlns:p14="http://schemas.microsoft.com/office/powerpoint/2010/main" val="845068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107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113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3884613" cy="409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209800"/>
            <a:ext cx="3886200" cy="409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3148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6310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549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86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01.04.2013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1811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196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20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239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219200"/>
            <a:ext cx="1979613" cy="5089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0"/>
            <a:ext cx="5791200" cy="5089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658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01.04.2013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094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01.04.2013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7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01.04.2013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57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01.04.2013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0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01.04.2013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208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01.04.2013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61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A9BEF-D53E-44EE-8F0D-1837BAC3C4DD}" type="datetimeFigureOut">
              <a:rPr lang="nb-NO" smtClean="0"/>
              <a:t>01.04.2013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75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35F7-CB1A-4B1C-8EBE-BCFE6064F1A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01.04.2013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B4AF-BD58-4FB6-B836-BF1E44F0E2B6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5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79232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n-NO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923213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smtClean="0"/>
          </a:p>
        </p:txBody>
      </p:sp>
    </p:spTree>
    <p:extLst>
      <p:ext uri="{BB962C8B-B14F-4D97-AF65-F5344CB8AC3E}">
        <p14:creationId xmlns:p14="http://schemas.microsoft.com/office/powerpoint/2010/main" val="165360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E465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E465E"/>
          </a:solidFill>
          <a:latin typeface="Aeroport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E465E"/>
          </a:solidFill>
          <a:latin typeface="Aeroport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E465E"/>
          </a:solidFill>
          <a:latin typeface="Aeroport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E465E"/>
          </a:solidFill>
          <a:latin typeface="Aeroport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E465E"/>
          </a:solidFill>
          <a:latin typeface="Aeroport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E465E"/>
          </a:solidFill>
          <a:latin typeface="Aeroport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E465E"/>
          </a:solidFill>
          <a:latin typeface="Aeroport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E465E"/>
          </a:solidFill>
          <a:latin typeface="Aeroportal" pitchFamily="34" charset="0"/>
        </a:defRPr>
      </a:lvl9pPr>
    </p:titleStyle>
    <p:bodyStyle>
      <a:lvl1pPr marL="190500" indent="-190500" algn="l" defTabSz="896938" rtl="0" eaLnBrk="1" fontAlgn="base" hangingPunct="1">
        <a:spcBef>
          <a:spcPct val="20000"/>
        </a:spcBef>
        <a:spcAft>
          <a:spcPct val="0"/>
        </a:spcAft>
        <a:buSzPct val="100000"/>
        <a:buFont typeface="Aeroport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90500" algn="l" defTabSz="896938" rtl="0" eaLnBrk="1" fontAlgn="base" hangingPunct="1">
        <a:spcBef>
          <a:spcPct val="20000"/>
        </a:spcBef>
        <a:spcAft>
          <a:spcPct val="0"/>
        </a:spcAft>
        <a:buSzPct val="100000"/>
        <a:buFont typeface="Aeroportal" pitchFamily="34" charset="0"/>
        <a:buChar char="•"/>
        <a:defRPr>
          <a:solidFill>
            <a:schemeClr val="tx1"/>
          </a:solidFill>
          <a:latin typeface="+mn-lt"/>
        </a:defRPr>
      </a:lvl2pPr>
      <a:lvl3pPr marL="574675" indent="-190500" algn="l" defTabSz="896938" rtl="0" eaLnBrk="1" fontAlgn="base" hangingPunct="1">
        <a:spcBef>
          <a:spcPct val="20000"/>
        </a:spcBef>
        <a:spcAft>
          <a:spcPct val="0"/>
        </a:spcAft>
        <a:buSzPct val="100000"/>
        <a:buFont typeface="Aeroportal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766763" indent="-190500" algn="l" defTabSz="896938" rtl="0" eaLnBrk="1" fontAlgn="base" hangingPunct="1">
        <a:spcBef>
          <a:spcPct val="20000"/>
        </a:spcBef>
        <a:spcAft>
          <a:spcPct val="0"/>
        </a:spcAft>
        <a:buSzPct val="100000"/>
        <a:buFont typeface="Aeroportal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950913" indent="-182563" algn="l" defTabSz="896938" rtl="0" eaLnBrk="1" fontAlgn="base" hangingPunct="1">
        <a:spcBef>
          <a:spcPct val="20000"/>
        </a:spcBef>
        <a:spcAft>
          <a:spcPct val="0"/>
        </a:spcAft>
        <a:buSzPct val="100000"/>
        <a:buFont typeface="Aeroport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1408113" indent="-182563" algn="l" defTabSz="896938" rtl="0" eaLnBrk="1" fontAlgn="base" hangingPunct="1">
        <a:spcBef>
          <a:spcPct val="20000"/>
        </a:spcBef>
        <a:spcAft>
          <a:spcPct val="0"/>
        </a:spcAft>
        <a:buSzPct val="100000"/>
        <a:buFont typeface="Aeroportal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1865313" indent="-182563" algn="l" defTabSz="896938" rtl="0" eaLnBrk="1" fontAlgn="base" hangingPunct="1">
        <a:spcBef>
          <a:spcPct val="20000"/>
        </a:spcBef>
        <a:spcAft>
          <a:spcPct val="0"/>
        </a:spcAft>
        <a:buSzPct val="100000"/>
        <a:buFont typeface="Aeroportal" pitchFamily="34" charset="0"/>
        <a:buChar char="•"/>
        <a:defRPr sz="1600">
          <a:solidFill>
            <a:schemeClr val="tx1"/>
          </a:solidFill>
          <a:latin typeface="+mn-lt"/>
        </a:defRPr>
      </a:lvl7pPr>
      <a:lvl8pPr marL="2322513" indent="-182563" algn="l" defTabSz="896938" rtl="0" eaLnBrk="1" fontAlgn="base" hangingPunct="1">
        <a:spcBef>
          <a:spcPct val="20000"/>
        </a:spcBef>
        <a:spcAft>
          <a:spcPct val="0"/>
        </a:spcAft>
        <a:buSzPct val="100000"/>
        <a:buFont typeface="Aeroportal" pitchFamily="34" charset="0"/>
        <a:buChar char="•"/>
        <a:defRPr sz="1600">
          <a:solidFill>
            <a:schemeClr val="tx1"/>
          </a:solidFill>
          <a:latin typeface="+mn-lt"/>
        </a:defRPr>
      </a:lvl8pPr>
      <a:lvl9pPr marL="2779713" indent="-182563" algn="l" defTabSz="896938" rtl="0" eaLnBrk="1" fontAlgn="base" hangingPunct="1">
        <a:spcBef>
          <a:spcPct val="20000"/>
        </a:spcBef>
        <a:spcAft>
          <a:spcPct val="0"/>
        </a:spcAft>
        <a:buSzPct val="100000"/>
        <a:buFont typeface="Aeroportal" pitchFamily="34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logg.regjeringen.no/refleks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27050" y="1124744"/>
            <a:ext cx="8089900" cy="609600"/>
          </a:xfrm>
        </p:spPr>
        <p:txBody>
          <a:bodyPr/>
          <a:lstStyle/>
          <a:p>
            <a:r>
              <a:rPr lang="nb-NO" dirty="0" smtClean="0"/>
              <a:t>‘The High North’ </a:t>
            </a:r>
            <a:endParaRPr lang="nb-NO" dirty="0"/>
          </a:p>
        </p:txBody>
      </p:sp>
      <p:sp>
        <p:nvSpPr>
          <p:cNvPr id="388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844824"/>
            <a:ext cx="8077200" cy="609600"/>
          </a:xfrm>
        </p:spPr>
        <p:txBody>
          <a:bodyPr/>
          <a:lstStyle/>
          <a:p>
            <a:r>
              <a:rPr lang="nb-NO" dirty="0" smtClean="0"/>
              <a:t>A </a:t>
            </a:r>
            <a:r>
              <a:rPr lang="nb-NO" dirty="0" err="1" smtClean="0"/>
              <a:t>Geographical-Political</a:t>
            </a:r>
            <a:r>
              <a:rPr lang="nb-NO" dirty="0" smtClean="0"/>
              <a:t> </a:t>
            </a:r>
            <a:r>
              <a:rPr lang="nb-NO" dirty="0" err="1" smtClean="0"/>
              <a:t>Concept</a:t>
            </a:r>
            <a:r>
              <a:rPr lang="nb-NO" dirty="0" smtClean="0"/>
              <a:t>,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Emphasis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Marine Resources Management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31683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dirty="0" smtClean="0">
                <a:solidFill>
                  <a:srgbClr val="333333"/>
                </a:solidFill>
              </a:rPr>
              <a:t>Odd Gunnar Skagestad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dirty="0" err="1" smtClean="0">
                <a:solidFill>
                  <a:srgbClr val="333333"/>
                </a:solidFill>
              </a:rPr>
              <a:t>Deputy</a:t>
            </a:r>
            <a:r>
              <a:rPr lang="nb-NO" dirty="0" smtClean="0">
                <a:solidFill>
                  <a:srgbClr val="333333"/>
                </a:solidFill>
              </a:rPr>
              <a:t> </a:t>
            </a:r>
            <a:r>
              <a:rPr lang="nb-NO" dirty="0" err="1" smtClean="0">
                <a:solidFill>
                  <a:srgbClr val="333333"/>
                </a:solidFill>
              </a:rPr>
              <a:t>Director</a:t>
            </a:r>
            <a:r>
              <a:rPr lang="nb-NO" dirty="0" smtClean="0">
                <a:solidFill>
                  <a:srgbClr val="333333"/>
                </a:solidFill>
              </a:rPr>
              <a:t> General</a:t>
            </a:r>
            <a:endParaRPr lang="nb-NO" dirty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6034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Bergen</a:t>
            </a:r>
            <a:r>
              <a:rPr lang="nb-NO" smtClean="0"/>
              <a:t>,  28 </a:t>
            </a:r>
            <a:r>
              <a:rPr lang="nb-NO" dirty="0" err="1" smtClean="0"/>
              <a:t>January</a:t>
            </a:r>
            <a:r>
              <a:rPr lang="nb-NO" dirty="0" smtClean="0"/>
              <a:t> 2013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42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613" y="988040"/>
            <a:ext cx="6838768" cy="48245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3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3964" y="997003"/>
            <a:ext cx="6920090" cy="4896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0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9904" y="991746"/>
            <a:ext cx="6849517" cy="48406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4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White Paper (2011-2012) </a:t>
            </a:r>
            <a:br>
              <a:rPr lang="nb-NO" b="1" dirty="0" smtClean="0"/>
            </a:br>
            <a:r>
              <a:rPr lang="nb-NO" b="1" dirty="0" smtClean="0"/>
              <a:t>The High North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Visions</a:t>
            </a:r>
            <a:r>
              <a:rPr lang="nb-NO" dirty="0" smtClean="0"/>
              <a:t> and </a:t>
            </a:r>
            <a:r>
              <a:rPr lang="nb-NO" dirty="0" err="1" smtClean="0"/>
              <a:t>Strategies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‘’The High North is </a:t>
            </a:r>
            <a:r>
              <a:rPr lang="nb-NO" dirty="0" err="1" smtClean="0"/>
              <a:t>Norway’s</a:t>
            </a:r>
            <a:r>
              <a:rPr lang="nb-NO" dirty="0" smtClean="0"/>
              <a:t> most </a:t>
            </a:r>
            <a:r>
              <a:rPr lang="nb-NO" dirty="0" err="1" smtClean="0"/>
              <a:t>important</a:t>
            </a:r>
            <a:r>
              <a:rPr lang="nb-NO" dirty="0" smtClean="0"/>
              <a:t> </a:t>
            </a:r>
            <a:r>
              <a:rPr lang="nb-NO" dirty="0" err="1" smtClean="0"/>
              <a:t>strategic</a:t>
            </a:r>
            <a:r>
              <a:rPr lang="nb-NO" dirty="0" smtClean="0"/>
              <a:t> </a:t>
            </a:r>
            <a:r>
              <a:rPr lang="nb-NO" dirty="0" err="1" smtClean="0"/>
              <a:t>foreign</a:t>
            </a:r>
            <a:r>
              <a:rPr lang="nb-NO" dirty="0" smtClean="0"/>
              <a:t> policy </a:t>
            </a:r>
            <a:r>
              <a:rPr lang="nb-NO" dirty="0" err="1" smtClean="0"/>
              <a:t>priority</a:t>
            </a:r>
            <a:r>
              <a:rPr lang="nb-NO" dirty="0" smtClean="0"/>
              <a:t>’’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3 ‘Key Policy </a:t>
            </a:r>
            <a:r>
              <a:rPr lang="nb-NO" dirty="0" err="1" smtClean="0"/>
              <a:t>Objectives</a:t>
            </a:r>
            <a:r>
              <a:rPr lang="nb-NO" dirty="0" smtClean="0"/>
              <a:t>’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15 ‘Strategic </a:t>
            </a:r>
            <a:r>
              <a:rPr lang="nb-NO" dirty="0" err="1" smtClean="0"/>
              <a:t>Priorities</a:t>
            </a:r>
            <a:r>
              <a:rPr lang="nb-NO" dirty="0" smtClean="0"/>
              <a:t>’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42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3 Policy </a:t>
            </a:r>
            <a:r>
              <a:rPr lang="nb-NO" b="1" dirty="0" err="1" smtClean="0"/>
              <a:t>Objectives</a:t>
            </a:r>
            <a:r>
              <a:rPr lang="nb-NO" b="1" dirty="0" smtClean="0"/>
              <a:t/>
            </a:r>
            <a:br>
              <a:rPr lang="nb-NO" b="1" dirty="0" smtClean="0"/>
            </a:b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nb-NO" dirty="0" smtClean="0"/>
              <a:t>To </a:t>
            </a:r>
            <a:r>
              <a:rPr lang="nb-NO" dirty="0" err="1" smtClean="0"/>
              <a:t>safeguard</a:t>
            </a:r>
            <a:r>
              <a:rPr lang="nb-NO" dirty="0" smtClean="0"/>
              <a:t> </a:t>
            </a:r>
            <a:r>
              <a:rPr lang="nb-NO" dirty="0" err="1" smtClean="0"/>
              <a:t>peace</a:t>
            </a:r>
            <a:r>
              <a:rPr lang="nb-NO" dirty="0" smtClean="0"/>
              <a:t> &amp; </a:t>
            </a:r>
            <a:r>
              <a:rPr lang="nb-NO" dirty="0" err="1" smtClean="0"/>
              <a:t>stability</a:t>
            </a:r>
            <a:r>
              <a:rPr lang="nb-NO" dirty="0" smtClean="0"/>
              <a:t> and </a:t>
            </a:r>
            <a:r>
              <a:rPr lang="nb-NO" dirty="0" err="1" smtClean="0"/>
              <a:t>provide</a:t>
            </a:r>
            <a:r>
              <a:rPr lang="nb-NO" dirty="0" smtClean="0"/>
              <a:t> </a:t>
            </a:r>
            <a:r>
              <a:rPr lang="nb-NO" dirty="0" err="1" smtClean="0"/>
              <a:t>predictability</a:t>
            </a:r>
            <a:endParaRPr lang="nb-NO" dirty="0" smtClean="0"/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To </a:t>
            </a:r>
            <a:r>
              <a:rPr lang="nb-NO" dirty="0" err="1" smtClean="0"/>
              <a:t>ensure</a:t>
            </a:r>
            <a:r>
              <a:rPr lang="nb-NO" dirty="0" smtClean="0"/>
              <a:t> an </a:t>
            </a:r>
            <a:r>
              <a:rPr lang="nb-NO" dirty="0" err="1" smtClean="0"/>
              <a:t>integrated</a:t>
            </a:r>
            <a:r>
              <a:rPr lang="nb-NO" dirty="0" smtClean="0"/>
              <a:t>, </a:t>
            </a:r>
            <a:r>
              <a:rPr lang="nb-NO" dirty="0" err="1" smtClean="0"/>
              <a:t>ecosystem-based</a:t>
            </a:r>
            <a:r>
              <a:rPr lang="nb-NO" dirty="0" smtClean="0"/>
              <a:t> management regime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safeguards</a:t>
            </a:r>
            <a:r>
              <a:rPr lang="nb-NO" dirty="0" smtClean="0"/>
              <a:t> </a:t>
            </a:r>
            <a:r>
              <a:rPr lang="nb-NO" dirty="0" err="1" smtClean="0"/>
              <a:t>biodiversity</a:t>
            </a:r>
            <a:r>
              <a:rPr lang="nb-NO" dirty="0" smtClean="0"/>
              <a:t> and </a:t>
            </a:r>
            <a:r>
              <a:rPr lang="nb-NO" dirty="0" err="1" smtClean="0"/>
              <a:t>provides</a:t>
            </a:r>
            <a:r>
              <a:rPr lang="nb-NO" dirty="0" smtClean="0"/>
              <a:t> a basis for </a:t>
            </a:r>
            <a:r>
              <a:rPr lang="nb-NO" dirty="0" err="1" smtClean="0"/>
              <a:t>sustainable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of </a:t>
            </a:r>
            <a:r>
              <a:rPr lang="nb-NO" dirty="0" err="1" smtClean="0"/>
              <a:t>resources</a:t>
            </a:r>
            <a:endParaRPr lang="nb-NO" dirty="0" smtClean="0"/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To </a:t>
            </a:r>
            <a:r>
              <a:rPr lang="nb-NO" dirty="0" err="1" smtClean="0"/>
              <a:t>strengthen</a:t>
            </a:r>
            <a:r>
              <a:rPr lang="nb-NO" dirty="0" smtClean="0"/>
              <a:t> the basis for </a:t>
            </a:r>
            <a:r>
              <a:rPr lang="nb-NO" dirty="0" err="1" smtClean="0"/>
              <a:t>employment</a:t>
            </a:r>
            <a:r>
              <a:rPr lang="nb-NO" dirty="0" smtClean="0"/>
              <a:t>,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creation</a:t>
            </a:r>
            <a:r>
              <a:rPr lang="nb-NO" dirty="0" smtClean="0"/>
              <a:t> and </a:t>
            </a:r>
            <a:r>
              <a:rPr lang="nb-NO" dirty="0" err="1" smtClean="0"/>
              <a:t>welfare</a:t>
            </a:r>
            <a:r>
              <a:rPr lang="nb-NO" dirty="0" smtClean="0"/>
              <a:t> </a:t>
            </a:r>
            <a:r>
              <a:rPr lang="nb-NO" dirty="0" err="1" smtClean="0"/>
              <a:t>throughout</a:t>
            </a:r>
            <a:r>
              <a:rPr lang="nb-NO" dirty="0" smtClean="0"/>
              <a:t> the country by </a:t>
            </a:r>
            <a:r>
              <a:rPr lang="nb-NO" dirty="0" err="1" smtClean="0"/>
              <a:t>means</a:t>
            </a:r>
            <a:r>
              <a:rPr lang="nb-NO" dirty="0" smtClean="0"/>
              <a:t> of a regional and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effort</a:t>
            </a:r>
            <a:r>
              <a:rPr lang="nb-NO" dirty="0" smtClean="0"/>
              <a:t> in </a:t>
            </a:r>
            <a:r>
              <a:rPr lang="nb-NO" dirty="0" err="1" smtClean="0"/>
              <a:t>cooperation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partners from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r>
              <a:rPr lang="nb-NO" dirty="0" smtClean="0"/>
              <a:t> and relevant </a:t>
            </a:r>
            <a:r>
              <a:rPr lang="nb-NO" dirty="0" err="1" smtClean="0"/>
              <a:t>indigenous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52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48680"/>
            <a:ext cx="511175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Se oftere mot nord. </a:t>
            </a:r>
            <a:endParaRPr lang="nb-NO" sz="2000" dirty="0" smtClean="0">
              <a:solidFill>
                <a:schemeClr val="bg2">
                  <a:lumMod val="25000"/>
                </a:schemeClr>
              </a:solidFill>
              <a:latin typeface="DepMyriad Regular" pitchFamily="2" charset="0"/>
            </a:endParaRPr>
          </a:p>
          <a:p>
            <a:pPr marL="0" indent="0">
              <a:buNone/>
            </a:pPr>
            <a:r>
              <a:rPr lang="nb-NO" sz="2000" b="1" dirty="0" smtClean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Gå mot vinden</a:t>
            </a:r>
            <a:r>
              <a:rPr lang="nb-NO" sz="2000" b="1" smtClean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,  du </a:t>
            </a:r>
            <a:r>
              <a:rPr lang="nb-NO" sz="2000" b="1" dirty="0" smtClean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får rødere kinn. </a:t>
            </a:r>
            <a:endParaRPr lang="nb-NO" sz="2000" dirty="0" smtClean="0">
              <a:solidFill>
                <a:schemeClr val="bg2">
                  <a:lumMod val="25000"/>
                </a:schemeClr>
              </a:solidFill>
              <a:latin typeface="DepMyriad Regular" pitchFamily="2" charset="0"/>
            </a:endParaRPr>
          </a:p>
          <a:p>
            <a:pPr marL="0" indent="0">
              <a:buNone/>
            </a:pPr>
            <a:r>
              <a:rPr lang="nb-NO" sz="2000" b="1" dirty="0" smtClean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Finn </a:t>
            </a:r>
            <a:r>
              <a:rPr lang="nb-NO" sz="2000" b="1" dirty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den ulendte stien. </a:t>
            </a:r>
            <a:r>
              <a:rPr lang="nb-NO" sz="2000" b="1" dirty="0" smtClean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 Hold </a:t>
            </a:r>
            <a:r>
              <a:rPr lang="nb-NO" sz="2000" b="1" dirty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den. </a:t>
            </a:r>
            <a:endParaRPr lang="nb-NO" sz="2000" dirty="0">
              <a:solidFill>
                <a:schemeClr val="bg2">
                  <a:lumMod val="25000"/>
                </a:schemeClr>
              </a:solidFill>
              <a:latin typeface="DepMyriad Regular" pitchFamily="2" charset="0"/>
            </a:endParaRPr>
          </a:p>
          <a:p>
            <a:pPr marL="0" indent="0">
              <a:buNone/>
            </a:pPr>
            <a:r>
              <a:rPr lang="nb-NO" sz="2000" b="1" dirty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Den er kortere. </a:t>
            </a:r>
            <a:endParaRPr lang="nb-NO" sz="2000" dirty="0">
              <a:solidFill>
                <a:schemeClr val="bg2">
                  <a:lumMod val="25000"/>
                </a:schemeClr>
              </a:solidFill>
              <a:latin typeface="DepMyriad Regular" pitchFamily="2" charset="0"/>
            </a:endParaRPr>
          </a:p>
          <a:p>
            <a:pPr marL="0" indent="0">
              <a:buNone/>
            </a:pPr>
            <a:r>
              <a:rPr lang="nb-NO" sz="2000" b="1" dirty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Nord er best. </a:t>
            </a:r>
            <a:endParaRPr lang="nb-NO" sz="2000" dirty="0">
              <a:solidFill>
                <a:schemeClr val="bg2">
                  <a:lumMod val="25000"/>
                </a:schemeClr>
              </a:solidFill>
              <a:latin typeface="DepMyriad Regular" pitchFamily="2" charset="0"/>
            </a:endParaRPr>
          </a:p>
          <a:p>
            <a:pPr marL="0" indent="0">
              <a:buNone/>
            </a:pPr>
            <a:r>
              <a:rPr lang="nb-NO" sz="2000" b="1" dirty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Vinterens flammehimmel, </a:t>
            </a:r>
            <a:endParaRPr lang="nb-NO" sz="2000" dirty="0">
              <a:solidFill>
                <a:schemeClr val="bg2">
                  <a:lumMod val="25000"/>
                </a:schemeClr>
              </a:solidFill>
              <a:latin typeface="DepMyriad Regular" pitchFamily="2" charset="0"/>
            </a:endParaRPr>
          </a:p>
          <a:p>
            <a:pPr marL="0" indent="0">
              <a:buNone/>
            </a:pPr>
            <a:r>
              <a:rPr lang="nb-NO" sz="2000" b="1" dirty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sommernattens solmirakel. </a:t>
            </a:r>
            <a:endParaRPr lang="nb-NO" sz="2000" dirty="0">
              <a:solidFill>
                <a:schemeClr val="bg2">
                  <a:lumMod val="25000"/>
                </a:schemeClr>
              </a:solidFill>
              <a:latin typeface="DepMyriad Regular" pitchFamily="2" charset="0"/>
            </a:endParaRPr>
          </a:p>
          <a:p>
            <a:pPr marL="0" indent="0">
              <a:buNone/>
            </a:pPr>
            <a:r>
              <a:rPr lang="nb-NO" sz="2000" b="1" dirty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Gå mot vinden. </a:t>
            </a:r>
            <a:r>
              <a:rPr lang="nb-NO" sz="2000" b="1" dirty="0" smtClean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 Klyv </a:t>
            </a:r>
            <a:r>
              <a:rPr lang="nb-NO" sz="2000" b="1" dirty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berg. </a:t>
            </a:r>
            <a:endParaRPr lang="nb-NO" sz="2000" dirty="0">
              <a:solidFill>
                <a:schemeClr val="bg2">
                  <a:lumMod val="25000"/>
                </a:schemeClr>
              </a:solidFill>
              <a:latin typeface="DepMyriad Regular" pitchFamily="2" charset="0"/>
            </a:endParaRPr>
          </a:p>
          <a:p>
            <a:pPr marL="0" indent="0">
              <a:buNone/>
            </a:pPr>
            <a:r>
              <a:rPr lang="nb-NO" sz="2000" b="1" dirty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Se mot nord. </a:t>
            </a:r>
            <a:endParaRPr lang="nb-NO" sz="2000" dirty="0">
              <a:solidFill>
                <a:schemeClr val="bg2">
                  <a:lumMod val="25000"/>
                </a:schemeClr>
              </a:solidFill>
              <a:latin typeface="DepMyriad Regular" pitchFamily="2" charset="0"/>
            </a:endParaRPr>
          </a:p>
          <a:p>
            <a:pPr marL="0" indent="0">
              <a:buNone/>
            </a:pPr>
            <a:r>
              <a:rPr lang="nb-NO" sz="2000" b="1" dirty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Oftere. </a:t>
            </a:r>
            <a:endParaRPr lang="nb-NO" sz="2000" dirty="0">
              <a:solidFill>
                <a:schemeClr val="bg2">
                  <a:lumMod val="25000"/>
                </a:schemeClr>
              </a:solidFill>
              <a:latin typeface="DepMyriad Regular" pitchFamily="2" charset="0"/>
            </a:endParaRPr>
          </a:p>
          <a:p>
            <a:pPr marL="0" indent="0">
              <a:buNone/>
            </a:pPr>
            <a:r>
              <a:rPr lang="nb-NO" sz="2000" b="1" dirty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Det er langt dette landet. </a:t>
            </a:r>
            <a:endParaRPr lang="nb-NO" sz="2000" dirty="0">
              <a:solidFill>
                <a:schemeClr val="bg2">
                  <a:lumMod val="25000"/>
                </a:schemeClr>
              </a:solidFill>
              <a:latin typeface="DepMyriad Regular" pitchFamily="2" charset="0"/>
            </a:endParaRPr>
          </a:p>
          <a:p>
            <a:pPr marL="0" indent="0">
              <a:buNone/>
            </a:pPr>
            <a:r>
              <a:rPr lang="nb-NO" sz="2000" b="1" dirty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Det meste er nord. </a:t>
            </a:r>
            <a:endParaRPr lang="nb-NO" sz="2000" b="1" dirty="0" smtClean="0">
              <a:solidFill>
                <a:schemeClr val="bg2">
                  <a:lumMod val="25000"/>
                </a:schemeClr>
              </a:solidFill>
              <a:latin typeface="DepMyriad Regular" pitchFamily="2" charset="0"/>
            </a:endParaRPr>
          </a:p>
          <a:p>
            <a:pPr marL="0" indent="0">
              <a:buNone/>
            </a:pPr>
            <a:endParaRPr lang="nb-NO" sz="2000" b="1" dirty="0">
              <a:solidFill>
                <a:schemeClr val="bg2">
                  <a:lumMod val="25000"/>
                </a:schemeClr>
              </a:solidFill>
              <a:latin typeface="DepMyriad Regular" pitchFamily="2" charset="0"/>
            </a:endParaRPr>
          </a:p>
          <a:p>
            <a:pPr marL="0" indent="0" algn="r">
              <a:buNone/>
            </a:pPr>
            <a:r>
              <a:rPr lang="nb-NO" sz="1400" b="1" i="1" dirty="0" smtClean="0">
                <a:solidFill>
                  <a:schemeClr val="bg2">
                    <a:lumMod val="25000"/>
                  </a:schemeClr>
                </a:solidFill>
                <a:latin typeface="DepMyriad Regular" pitchFamily="2" charset="0"/>
              </a:rPr>
              <a:t>(Rolf Jacobsen: Nord)</a:t>
            </a:r>
            <a:endParaRPr lang="nb-NO" sz="1400" i="1" dirty="0">
              <a:solidFill>
                <a:schemeClr val="bg2">
                  <a:lumMod val="25000"/>
                </a:schemeClr>
              </a:solidFill>
              <a:latin typeface="DepMyriad Regular" pitchFamily="2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769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Delta i debatten!</a:t>
            </a:r>
            <a:endParaRPr lang="nb-NO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970784" cy="4569371"/>
          </a:xfrm>
        </p:spPr>
        <p:txBody>
          <a:bodyPr/>
          <a:lstStyle/>
          <a:p>
            <a:r>
              <a:rPr lang="nb-NO" sz="1800" dirty="0" smtClean="0"/>
              <a:t>Hvis du er interessert i utenrikspolitikk og har egne meninger – delta i debatten!</a:t>
            </a:r>
          </a:p>
          <a:p>
            <a:endParaRPr lang="nb-NO" sz="1800" dirty="0" smtClean="0"/>
          </a:p>
          <a:p>
            <a:r>
              <a:rPr lang="nb-NO" sz="1800" dirty="0" smtClean="0"/>
              <a:t>Refleks ønsker gjestebloggere og kommentarer velkommen.</a:t>
            </a:r>
            <a:endParaRPr lang="nb-NO" sz="1800" dirty="0"/>
          </a:p>
          <a:p>
            <a:endParaRPr lang="nb-NO" sz="1800" dirty="0"/>
          </a:p>
          <a:p>
            <a:r>
              <a:rPr lang="nb-NO" sz="1800" dirty="0" smtClean="0">
                <a:hlinkClick r:id="rId2"/>
              </a:rPr>
              <a:t>http://blogg.regjeringen.no/refleks</a:t>
            </a:r>
            <a:r>
              <a:rPr lang="nb-NO" sz="1800" dirty="0" smtClean="0"/>
              <a:t> 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7" name="Picture 3" descr="\\OSLvfil02\CommonUD$\10 - Avdeling for kultur, norgesfremme og protokoll\Sek. NorgeWeb\Refleks\Rapport om utenrikspolitiske utfordringer\Blogg - norge og det nye verdenskartet\Grafikk og bilder\Blogg-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72998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2" y="4437112"/>
            <a:ext cx="1929625" cy="117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Sustainable</a:t>
            </a:r>
            <a:r>
              <a:rPr lang="nb-NO" b="1" dirty="0" smtClean="0"/>
              <a:t> Development</a:t>
            </a:r>
            <a:endParaRPr lang="nb-NO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err="1" smtClean="0"/>
              <a:t>Two</a:t>
            </a:r>
            <a:r>
              <a:rPr lang="nb-NO" b="1" dirty="0" smtClean="0"/>
              <a:t> </a:t>
            </a:r>
            <a:r>
              <a:rPr lang="nb-NO" b="1" dirty="0" err="1" smtClean="0"/>
              <a:t>Aspects</a:t>
            </a:r>
            <a:r>
              <a:rPr lang="nb-NO" b="1" dirty="0" smtClean="0"/>
              <a:t> - </a:t>
            </a:r>
            <a:r>
              <a:rPr lang="nb-NO" b="1" dirty="0" err="1" smtClean="0"/>
              <a:t>Twin</a:t>
            </a:r>
            <a:r>
              <a:rPr lang="nb-NO" b="1" dirty="0" smtClean="0"/>
              <a:t> </a:t>
            </a:r>
            <a:r>
              <a:rPr lang="nb-NO" b="1" dirty="0" err="1" smtClean="0"/>
              <a:t>Concepts</a:t>
            </a:r>
            <a:r>
              <a:rPr lang="nb-NO" dirty="0" smtClean="0"/>
              <a:t>:</a:t>
            </a:r>
          </a:p>
          <a:p>
            <a:r>
              <a:rPr lang="nb-NO" dirty="0" smtClean="0"/>
              <a:t>Environment Conservation</a:t>
            </a:r>
          </a:p>
          <a:p>
            <a:r>
              <a:rPr lang="nb-NO" dirty="0" smtClean="0"/>
              <a:t>Resource Management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 smtClean="0"/>
              <a:t>Management </a:t>
            </a:r>
            <a:r>
              <a:rPr lang="nb-NO" b="1" dirty="0" err="1" smtClean="0"/>
              <a:t>policies</a:t>
            </a:r>
            <a:r>
              <a:rPr lang="nb-NO" b="1" dirty="0" smtClean="0"/>
              <a:t>:</a:t>
            </a:r>
          </a:p>
          <a:p>
            <a:r>
              <a:rPr lang="nb-NO" dirty="0" err="1" smtClean="0"/>
              <a:t>Sustainable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–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:</a:t>
            </a:r>
          </a:p>
          <a:p>
            <a:r>
              <a:rPr lang="nb-NO" dirty="0" smtClean="0"/>
              <a:t>Best </a:t>
            </a:r>
            <a:r>
              <a:rPr lang="nb-NO" dirty="0" err="1" smtClean="0"/>
              <a:t>available</a:t>
            </a:r>
            <a:r>
              <a:rPr lang="nb-NO" dirty="0" smtClean="0"/>
              <a:t> Scientific </a:t>
            </a:r>
            <a:r>
              <a:rPr lang="nb-NO" dirty="0" err="1" smtClean="0"/>
              <a:t>Advice</a:t>
            </a:r>
            <a:endParaRPr lang="nb-NO" dirty="0" smtClean="0"/>
          </a:p>
          <a:p>
            <a:r>
              <a:rPr lang="nb-NO" dirty="0" err="1" smtClean="0"/>
              <a:t>Ecosystem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09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International Cooperation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smtClean="0"/>
              <a:t>Legal </a:t>
            </a:r>
            <a:r>
              <a:rPr lang="nb-NO" b="1" dirty="0"/>
              <a:t>I</a:t>
            </a:r>
            <a:r>
              <a:rPr lang="nb-NO" b="1" dirty="0" smtClean="0"/>
              <a:t>nstruments and Cooperation Agreements:</a:t>
            </a:r>
          </a:p>
          <a:p>
            <a:r>
              <a:rPr lang="nb-NO" dirty="0" smtClean="0"/>
              <a:t>Bilateral</a:t>
            </a:r>
          </a:p>
          <a:p>
            <a:r>
              <a:rPr lang="nb-NO" dirty="0" smtClean="0"/>
              <a:t>Regional</a:t>
            </a:r>
          </a:p>
          <a:p>
            <a:r>
              <a:rPr lang="nb-NO" dirty="0" smtClean="0"/>
              <a:t>Global</a:t>
            </a:r>
          </a:p>
          <a:p>
            <a:pPr marL="0" indent="0">
              <a:buNone/>
            </a:pPr>
            <a:r>
              <a:rPr lang="nb-NO" b="1" dirty="0" err="1" smtClean="0"/>
              <a:t>Globally</a:t>
            </a:r>
            <a:r>
              <a:rPr lang="nb-NO" b="1" dirty="0" smtClean="0"/>
              <a:t>:  </a:t>
            </a:r>
            <a:r>
              <a:rPr lang="nb-NO" b="1" dirty="0" err="1" smtClean="0"/>
              <a:t>Broad</a:t>
            </a:r>
            <a:r>
              <a:rPr lang="nb-NO" b="1" dirty="0" smtClean="0"/>
              <a:t> Framework Agreements:</a:t>
            </a:r>
          </a:p>
          <a:p>
            <a:r>
              <a:rPr lang="nb-NO" dirty="0" smtClean="0"/>
              <a:t>1982 UN Law of the Sea Convention</a:t>
            </a:r>
          </a:p>
          <a:p>
            <a:r>
              <a:rPr lang="nb-NO" dirty="0" smtClean="0"/>
              <a:t>1995 UN Fish Stocks Agreement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42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‘The High North’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 smtClean="0"/>
              <a:t>The ‘</a:t>
            </a:r>
            <a:r>
              <a:rPr lang="nb-NO" dirty="0" err="1" smtClean="0"/>
              <a:t>Official</a:t>
            </a:r>
            <a:r>
              <a:rPr lang="nb-NO" dirty="0" smtClean="0"/>
              <a:t>’ English Synonym for </a:t>
            </a:r>
            <a:r>
              <a:rPr lang="nb-NO" b="1" dirty="0" smtClean="0"/>
              <a:t>‘Nordområdene</a:t>
            </a:r>
            <a:r>
              <a:rPr lang="nb-NO" dirty="0" smtClean="0"/>
              <a:t>’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err="1" smtClean="0"/>
              <a:t>uniquely</a:t>
            </a:r>
            <a:r>
              <a:rPr lang="nb-NO" dirty="0" smtClean="0"/>
              <a:t> Norwegian </a:t>
            </a:r>
            <a:r>
              <a:rPr lang="nb-NO" dirty="0" err="1" smtClean="0"/>
              <a:t>Concept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b="1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Concept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r>
              <a:rPr lang="nb-NO" dirty="0" smtClean="0"/>
              <a:t>No </a:t>
            </a:r>
            <a:r>
              <a:rPr lang="nb-NO" dirty="0" err="1" smtClean="0"/>
              <a:t>Precise</a:t>
            </a:r>
            <a:r>
              <a:rPr lang="nb-NO" dirty="0" smtClean="0"/>
              <a:t> </a:t>
            </a:r>
            <a:r>
              <a:rPr lang="nb-NO" dirty="0" err="1" smtClean="0"/>
              <a:t>Geographical</a:t>
            </a:r>
            <a:r>
              <a:rPr lang="nb-NO" dirty="0" smtClean="0"/>
              <a:t> Definition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err="1" smtClean="0"/>
              <a:t>Elastic</a:t>
            </a:r>
            <a:r>
              <a:rPr lang="nb-NO" dirty="0" smtClean="0"/>
              <a:t> &amp; </a:t>
            </a:r>
            <a:r>
              <a:rPr lang="nb-NO" dirty="0" err="1" smtClean="0"/>
              <a:t>Dynamic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78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From 2002 - 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The </a:t>
            </a:r>
            <a:r>
              <a:rPr lang="nb-NO" b="1" dirty="0" err="1" smtClean="0"/>
              <a:t>Epoch</a:t>
            </a:r>
            <a:r>
              <a:rPr lang="nb-NO" b="1" dirty="0" smtClean="0"/>
              <a:t> of the ‘New High North </a:t>
            </a:r>
            <a:r>
              <a:rPr lang="nb-NO" b="1" smtClean="0"/>
              <a:t>Policy’:</a:t>
            </a:r>
          </a:p>
          <a:p>
            <a:pPr marL="0" indent="0">
              <a:buNone/>
            </a:pPr>
            <a:endParaRPr lang="nb-NO" b="1" dirty="0" smtClean="0"/>
          </a:p>
          <a:p>
            <a:r>
              <a:rPr lang="nb-NO" dirty="0" err="1" smtClean="0"/>
              <a:t>Increased</a:t>
            </a:r>
            <a:r>
              <a:rPr lang="nb-NO" dirty="0" smtClean="0"/>
              <a:t> Public </a:t>
            </a:r>
            <a:r>
              <a:rPr lang="nb-NO" dirty="0" err="1" smtClean="0"/>
              <a:t>Attention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Ownership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A </a:t>
            </a:r>
            <a:r>
              <a:rPr lang="nb-NO" dirty="0" err="1" smtClean="0"/>
              <a:t>Surge</a:t>
            </a:r>
            <a:r>
              <a:rPr lang="nb-NO" dirty="0" smtClean="0"/>
              <a:t> of High North-</a:t>
            </a:r>
            <a:r>
              <a:rPr lang="nb-NO" dirty="0" err="1" smtClean="0"/>
              <a:t>related</a:t>
            </a:r>
            <a:r>
              <a:rPr lang="nb-NO" dirty="0" smtClean="0"/>
              <a:t> </a:t>
            </a:r>
            <a:r>
              <a:rPr lang="nb-NO" dirty="0" err="1" smtClean="0"/>
              <a:t>Activities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A Series of Policy </a:t>
            </a:r>
            <a:r>
              <a:rPr lang="nb-NO" dirty="0" err="1" smtClean="0"/>
              <a:t>Documents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98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5209" y="980467"/>
            <a:ext cx="6909568" cy="4896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6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1653" y="1008834"/>
            <a:ext cx="6891997" cy="4827846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1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7689" y="985410"/>
            <a:ext cx="6878629" cy="486655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8181" y="1007556"/>
            <a:ext cx="6839648" cy="482453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4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nter MFA English">
  <a:themeElements>
    <a:clrScheme name="ud_PPT_english 1">
      <a:dk1>
        <a:srgbClr val="333333"/>
      </a:dk1>
      <a:lt1>
        <a:srgbClr val="FFFFFF"/>
      </a:lt1>
      <a:dk2>
        <a:srgbClr val="428596"/>
      </a:dk2>
      <a:lt2>
        <a:srgbClr val="EE4A3F"/>
      </a:lt2>
      <a:accent1>
        <a:srgbClr val="60AEB8"/>
      </a:accent1>
      <a:accent2>
        <a:srgbClr val="D4CCB6"/>
      </a:accent2>
      <a:accent3>
        <a:srgbClr val="FFFFFF"/>
      </a:accent3>
      <a:accent4>
        <a:srgbClr val="2A2A2A"/>
      </a:accent4>
      <a:accent5>
        <a:srgbClr val="B6D3D8"/>
      </a:accent5>
      <a:accent6>
        <a:srgbClr val="C0B9A5"/>
      </a:accent6>
      <a:hlink>
        <a:srgbClr val="EAE5DA"/>
      </a:hlink>
      <a:folHlink>
        <a:srgbClr val="999999"/>
      </a:folHlink>
    </a:clrScheme>
    <a:fontScheme name="ud_PPT_english">
      <a:majorFont>
        <a:latin typeface="Aeroportal"/>
        <a:ea typeface=""/>
        <a:cs typeface=""/>
      </a:majorFont>
      <a:minorFont>
        <a:latin typeface="DepMyria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eroport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eroportal" pitchFamily="34" charset="0"/>
          </a:defRPr>
        </a:defPPr>
      </a:lstStyle>
    </a:lnDef>
  </a:objectDefaults>
  <a:extraClrSchemeLst>
    <a:extraClrScheme>
      <a:clrScheme name="ud_PPT_english 1">
        <a:dk1>
          <a:srgbClr val="333333"/>
        </a:dk1>
        <a:lt1>
          <a:srgbClr val="FFFFFF"/>
        </a:lt1>
        <a:dk2>
          <a:srgbClr val="428596"/>
        </a:dk2>
        <a:lt2>
          <a:srgbClr val="EE4A3F"/>
        </a:lt2>
        <a:accent1>
          <a:srgbClr val="60AEB8"/>
        </a:accent1>
        <a:accent2>
          <a:srgbClr val="D4CCB6"/>
        </a:accent2>
        <a:accent3>
          <a:srgbClr val="FFFFFF"/>
        </a:accent3>
        <a:accent4>
          <a:srgbClr val="2A2A2A"/>
        </a:accent4>
        <a:accent5>
          <a:srgbClr val="B6D3D8"/>
        </a:accent5>
        <a:accent6>
          <a:srgbClr val="C0B9A5"/>
        </a:accent6>
        <a:hlink>
          <a:srgbClr val="EAE5DA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330</Words>
  <Application>Microsoft Office PowerPoint</Application>
  <PresentationFormat>Skjermfremvisning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Winter MFA English</vt:lpstr>
      <vt:lpstr>‘The High North’ </vt:lpstr>
      <vt:lpstr>Sustainable Development</vt:lpstr>
      <vt:lpstr>International Cooperation</vt:lpstr>
      <vt:lpstr>‘The High North’</vt:lpstr>
      <vt:lpstr>From 2002 -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White Paper (2011-2012)  The High North Visions and Strategies </vt:lpstr>
      <vt:lpstr>3 Policy Objectives </vt:lpstr>
      <vt:lpstr>PowerPoint-presentasjon</vt:lpstr>
      <vt:lpstr>Delta i debatten!</vt:lpstr>
    </vt:vector>
  </TitlesOfParts>
  <Company>Ministry of Foreign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‘The High North’</dc:title>
  <dc:creator>Skagestad Odd Gunnar</dc:creator>
  <cp:lastModifiedBy>oguns</cp:lastModifiedBy>
  <cp:revision>14</cp:revision>
  <dcterms:created xsi:type="dcterms:W3CDTF">2013-01-22T09:38:19Z</dcterms:created>
  <dcterms:modified xsi:type="dcterms:W3CDTF">2013-04-01T09:29:24Z</dcterms:modified>
</cp:coreProperties>
</file>