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304" r:id="rId4"/>
    <p:sldId id="291" r:id="rId5"/>
    <p:sldId id="282" r:id="rId6"/>
    <p:sldId id="293" r:id="rId7"/>
    <p:sldId id="292" r:id="rId8"/>
    <p:sldId id="273" r:id="rId9"/>
    <p:sldId id="280" r:id="rId10"/>
    <p:sldId id="283" r:id="rId11"/>
    <p:sldId id="262" r:id="rId12"/>
    <p:sldId id="263" r:id="rId13"/>
    <p:sldId id="284" r:id="rId14"/>
    <p:sldId id="285" r:id="rId15"/>
    <p:sldId id="286" r:id="rId16"/>
    <p:sldId id="287" r:id="rId17"/>
    <p:sldId id="279" r:id="rId18"/>
    <p:sldId id="305" r:id="rId19"/>
    <p:sldId id="290" r:id="rId20"/>
    <p:sldId id="296" r:id="rId21"/>
    <p:sldId id="307" r:id="rId22"/>
    <p:sldId id="294" r:id="rId23"/>
    <p:sldId id="297" r:id="rId24"/>
    <p:sldId id="277" r:id="rId25"/>
    <p:sldId id="300" r:id="rId26"/>
  </p:sldIdLst>
  <p:sldSz cx="9144000" cy="6858000" type="screen4x3"/>
  <p:notesSz cx="6797675" cy="992822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8" autoAdjust="0"/>
    <p:restoredTop sz="84022" autoAdjust="0"/>
  </p:normalViewPr>
  <p:slideViewPr>
    <p:cSldViewPr>
      <p:cViewPr varScale="1">
        <p:scale>
          <a:sx n="98" d="100"/>
          <a:sy n="98" d="100"/>
        </p:scale>
        <p:origin x="220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r">
              <a:defRPr sz="1200"/>
            </a:lvl1pPr>
          </a:lstStyle>
          <a:p>
            <a:fld id="{135B2B23-B72F-4BD7-B8A9-53FDBBF353D3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15" tIns="45158" rIns="90315" bIns="45158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0315" tIns="45158" rIns="90315" bIns="4515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6411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r">
              <a:defRPr sz="1200"/>
            </a:lvl1pPr>
          </a:lstStyle>
          <a:p>
            <a:fld id="{9F674E68-CCF1-44B8-9419-C76D3B0FB5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7580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74E68-CCF1-44B8-9419-C76D3B0FB522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1059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848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51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62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28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45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11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46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16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5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44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6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5807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9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32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77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596900" y="1371600"/>
            <a:ext cx="8089900" cy="609600"/>
          </a:xfrm>
        </p:spPr>
        <p:txBody>
          <a:bodyPr/>
          <a:lstStyle>
            <a:lvl1pPr>
              <a:defRPr sz="3600"/>
            </a:lvl1pPr>
          </a:lstStyle>
          <a:p>
            <a:r>
              <a:rPr lang="nn-NO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09600" y="1981200"/>
            <a:ext cx="8077200" cy="609600"/>
          </a:xfrm>
        </p:spPr>
        <p:txBody>
          <a:bodyPr/>
          <a:lstStyle>
            <a:lvl1pPr marL="0" indent="0">
              <a:buFont typeface="Aeroportal" pitchFamily="34" charset="0"/>
              <a:buNone/>
              <a:defRPr sz="2400"/>
            </a:lvl1pPr>
          </a:lstStyle>
          <a:p>
            <a:r>
              <a:rPr lang="nn-NO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649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854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978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8461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209800"/>
            <a:ext cx="3886200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211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228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118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55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1811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6177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648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724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1219200"/>
            <a:ext cx="1979613" cy="5089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19200"/>
            <a:ext cx="5791200" cy="5089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4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219200"/>
            <a:ext cx="7923213" cy="5089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65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094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7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65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0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208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261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A9BEF-D53E-44EE-8F0D-1837BAC3C4DD}" type="datetimeFigureOut">
              <a:rPr lang="nb-NO" smtClean="0"/>
              <a:t>24.11.2014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375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19200"/>
            <a:ext cx="79232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n-NO" altLang="nb-NO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923213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 altLang="nb-NO" smtClean="0"/>
              <a:t>Click to edit Master text styles</a:t>
            </a:r>
          </a:p>
          <a:p>
            <a:pPr lvl="1"/>
            <a:r>
              <a:rPr lang="nn-NO" altLang="nb-NO" smtClean="0"/>
              <a:t>Second level</a:t>
            </a:r>
          </a:p>
          <a:p>
            <a:pPr lvl="2"/>
            <a:r>
              <a:rPr lang="nn-NO" altLang="nb-NO" smtClean="0"/>
              <a:t>Third level</a:t>
            </a:r>
          </a:p>
          <a:p>
            <a:pPr lvl="3"/>
            <a:r>
              <a:rPr lang="nn-NO" altLang="nb-NO" smtClean="0"/>
              <a:t>Fourth level</a:t>
            </a:r>
          </a:p>
          <a:p>
            <a:pPr lvl="4"/>
            <a:r>
              <a:rPr lang="nn-NO" altLang="nb-NO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31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9pPr>
    </p:titleStyle>
    <p:bodyStyle>
      <a:lvl1pPr marL="190500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>
          <a:solidFill>
            <a:schemeClr val="tx1"/>
          </a:solidFill>
          <a:latin typeface="+mn-lt"/>
        </a:defRPr>
      </a:lvl2pPr>
      <a:lvl3pPr marL="574675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766763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4pPr>
      <a:lvl5pPr marL="950913" indent="-182563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14081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6pPr>
      <a:lvl7pPr marL="18653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7pPr>
      <a:lvl8pPr marL="23225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8pPr>
      <a:lvl9pPr marL="27797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gskagestad.ne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4632" cy="3888432"/>
          </a:xfrm>
        </p:spPr>
        <p:txBody>
          <a:bodyPr>
            <a:normAutofit fontScale="90000"/>
          </a:bodyPr>
          <a:lstStyle/>
          <a:p>
            <a: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 Gunnar Skagestad:</a:t>
            </a:r>
            <a:b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Norsk og internasjonal nordområdepolitikk</a:t>
            </a:r>
            <a: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(KYSTVAKTEN, 21. NOVEMBER 2014.)</a:t>
            </a:r>
            <a:endParaRPr lang="nb-NO" sz="5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2088232"/>
          </a:xfrm>
        </p:spPr>
        <p:txBody>
          <a:bodyPr>
            <a:normAutofit lnSpcReduction="10000"/>
          </a:bodyPr>
          <a:lstStyle/>
          <a:p>
            <a:endParaRPr lang="nb-NO" dirty="0" smtClean="0"/>
          </a:p>
          <a:p>
            <a:endParaRPr lang="nb-NO" dirty="0"/>
          </a:p>
          <a:p>
            <a:r>
              <a:rPr lang="nb-NO" sz="3000" dirty="0" smtClean="0"/>
              <a:t>SKAGESTAD MARINE &amp; POLAR CONSULT</a:t>
            </a:r>
          </a:p>
          <a:p>
            <a:r>
              <a:rPr lang="nb-NO" sz="2400" dirty="0" smtClean="0">
                <a:hlinkClick r:id="rId2"/>
              </a:rPr>
              <a:t>WWW.OGSKAGESTAD.NET</a:t>
            </a:r>
            <a:r>
              <a:rPr lang="nb-NO" sz="2400" dirty="0" smtClean="0"/>
              <a:t> 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613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7689" y="985410"/>
            <a:ext cx="6878629" cy="486655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643371"/>
              </p:ext>
            </p:extLst>
          </p:nvPr>
        </p:nvGraphicFramePr>
        <p:xfrm>
          <a:off x="2411760" y="140351"/>
          <a:ext cx="4767957" cy="6717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Acrobat Document" r:id="rId3" imgW="5686255" imgH="8010144" progId="AcroExch.Document.11">
                  <p:embed/>
                </p:oleObj>
              </mc:Choice>
              <mc:Fallback>
                <p:oleObj name="Acrobat Document" r:id="rId3" imgW="5686255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140351"/>
                        <a:ext cx="4767957" cy="6717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08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131734"/>
              </p:ext>
            </p:extLst>
          </p:nvPr>
        </p:nvGraphicFramePr>
        <p:xfrm>
          <a:off x="2339752" y="30314"/>
          <a:ext cx="4839965" cy="684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Acrobat Document" r:id="rId3" imgW="5667121" imgH="8010144" progId="AcroExch.Document.11">
                  <p:embed/>
                </p:oleObj>
              </mc:Choice>
              <mc:Fallback>
                <p:oleObj name="Acrobat Document" r:id="rId3" imgW="5667121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2" y="30314"/>
                        <a:ext cx="4839965" cy="684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11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186306"/>
              </p:ext>
            </p:extLst>
          </p:nvPr>
        </p:nvGraphicFramePr>
        <p:xfrm>
          <a:off x="2411760" y="0"/>
          <a:ext cx="4965739" cy="6984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Acrobat Document" r:id="rId3" imgW="5695822" imgH="8010144" progId="AcroExch.Document.11">
                  <p:embed/>
                </p:oleObj>
              </mc:Choice>
              <mc:Fallback>
                <p:oleObj name="Acrobat Document" r:id="rId3" imgW="5695822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0"/>
                        <a:ext cx="4965739" cy="6984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38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159771"/>
              </p:ext>
            </p:extLst>
          </p:nvPr>
        </p:nvGraphicFramePr>
        <p:xfrm>
          <a:off x="2267744" y="77310"/>
          <a:ext cx="4767957" cy="6751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Acrobat Document" r:id="rId3" imgW="5657554" imgH="8010144" progId="AcroExch.Document.11">
                  <p:embed/>
                </p:oleObj>
              </mc:Choice>
              <mc:Fallback>
                <p:oleObj name="Acrobat Document" r:id="rId3" imgW="5657554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7744" y="77310"/>
                        <a:ext cx="4767957" cy="6751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319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899592" y="-171400"/>
            <a:ext cx="7558608" cy="6735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nb-NO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 </a:t>
            </a:r>
            <a:r>
              <a:rPr lang="nb-NO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SENTRALE  UTENRIKSPOLITISKE   MÅLENE  I  NORDOMRÅDEPOLITIKKEN </a:t>
            </a:r>
            <a:endParaRPr lang="nb-NO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trygge fred, stabilitet og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forutsigbarhet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sikre en helhetlig økosystembasert forvaltning som tar vare på naturmangfoldet og gir grunnlag for en bærekraftig utnyttelse av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ressursene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styrke det internasjonale samarbeidet og den internasjonale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rettsorden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styrke grunnlaget for sysselsetting, verdiskaping og velferd i hele landet gjennom regional og nasjonal satsing, i samarbeid med partnere fra andre land og med berørte urfolk  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-7092"/>
            <a:ext cx="5256584" cy="709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7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1" y="0"/>
            <a:ext cx="5268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9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97600" y="-29756100"/>
            <a:ext cx="46939200" cy="6637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45200" y="-29603700"/>
            <a:ext cx="46939200" cy="663702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289560"/>
            <a:ext cx="7488832" cy="7437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445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limanytt8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07704" y="-61993"/>
            <a:ext cx="547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1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05664" cy="1143000"/>
          </a:xfrm>
        </p:spPr>
        <p:txBody>
          <a:bodyPr>
            <a:noAutofit/>
          </a:bodyPr>
          <a:lstStyle/>
          <a:p>
            <a:r>
              <a:rPr lang="nb-NO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NORDOMRÅDENE:</a:t>
            </a:r>
            <a:endParaRPr lang="nb-NO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Autofit/>
          </a:bodyPr>
          <a:lstStyle/>
          <a:p>
            <a:r>
              <a:rPr lang="nb-NO" sz="2800" b="1" dirty="0" smtClean="0"/>
              <a:t>Nordområdebegrepet – Bakgrunn, definisjon, historikk</a:t>
            </a:r>
          </a:p>
          <a:p>
            <a:r>
              <a:rPr lang="nb-NO" sz="2800" b="1" dirty="0" smtClean="0"/>
              <a:t>«Nordområde-satsingen» (</a:t>
            </a:r>
            <a:r>
              <a:rPr lang="nb-NO" sz="2800" b="1" dirty="0"/>
              <a:t>B</a:t>
            </a:r>
            <a:r>
              <a:rPr lang="nb-NO" sz="2800" b="1" dirty="0" smtClean="0"/>
              <a:t>akgrunn, utviklingstrekk, praktisk betydning)</a:t>
            </a:r>
          </a:p>
          <a:p>
            <a:r>
              <a:rPr lang="nb-NO" sz="2800" b="1" dirty="0" smtClean="0"/>
              <a:t>Persontrafikk over den norsk-russiske grense</a:t>
            </a:r>
          </a:p>
          <a:p>
            <a:r>
              <a:rPr lang="nb-NO" sz="2800" b="1" dirty="0" smtClean="0"/>
              <a:t>Skipsfart i nordområdene</a:t>
            </a:r>
          </a:p>
          <a:p>
            <a:r>
              <a:rPr lang="nb-NO" sz="2800" b="1" dirty="0" smtClean="0"/>
              <a:t>Internasjonal interesse for havområdene </a:t>
            </a:r>
            <a:r>
              <a:rPr lang="nb-NO" sz="2800" b="1" smtClean="0"/>
              <a:t>i nord</a:t>
            </a:r>
            <a:endParaRPr lang="nb-NO" sz="2800" b="1" dirty="0" smtClean="0"/>
          </a:p>
          <a:p>
            <a:r>
              <a:rPr lang="nb-NO" sz="2800" b="1" dirty="0" smtClean="0"/>
              <a:t>Internasjonale og regionale samarbeidsfora i nord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1522136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97600" y="-29756100"/>
            <a:ext cx="46939200" cy="6637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98552" y="-30414760"/>
            <a:ext cx="46939200" cy="6637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117" y="-531440"/>
            <a:ext cx="7111862" cy="83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49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69549"/>
              </p:ext>
            </p:extLst>
          </p:nvPr>
        </p:nvGraphicFramePr>
        <p:xfrm>
          <a:off x="1547664" y="-891480"/>
          <a:ext cx="6238221" cy="846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Acrobat Document" r:id="rId3" imgW="5667119" imgH="8019810" progId="AcroExch.Document.7">
                  <p:embed/>
                </p:oleObj>
              </mc:Choice>
              <mc:Fallback>
                <p:oleObj name="Acrobat Document" r:id="rId3" imgW="5667119" imgH="801981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7664" y="-891480"/>
                        <a:ext cx="6238221" cy="8465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553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041264"/>
            <a:ext cx="7923213" cy="3643312"/>
          </a:xfrm>
        </p:spPr>
        <p:txBody>
          <a:bodyPr lIns="91440" tIns="45720" rIns="91440" bIns="45720"/>
          <a:lstStyle/>
          <a:p>
            <a:pPr eaLnBrk="1" hangingPunct="1">
              <a:buFont typeface="Aeroportal" pitchFamily="34" charset="0"/>
              <a:buNone/>
            </a:pPr>
            <a:r>
              <a:rPr lang="en-US" alt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Search and rescue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Oil spill and pollution</a:t>
            </a:r>
          </a:p>
          <a:p>
            <a:pPr eaLnBrk="1" hangingPunct="1">
              <a:buFont typeface="Aeroportal" pitchFamily="34" charset="0"/>
              <a:buNone/>
            </a:pPr>
            <a:r>
              <a:rPr lang="en-US" alt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Opportunities: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Business development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 development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nb-NO" altLang="nb-N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nb-NO" altLang="nb-NO" dirty="0" smtClean="0"/>
          </a:p>
        </p:txBody>
      </p:sp>
      <p:sp>
        <p:nvSpPr>
          <p:cNvPr id="9219" name="Rectangle 2"/>
          <p:cNvSpPr txBox="1">
            <a:spLocks noChangeArrowheads="1"/>
          </p:cNvSpPr>
          <p:nvPr/>
        </p:nvSpPr>
        <p:spPr bwMode="auto">
          <a:xfrm>
            <a:off x="684213" y="260649"/>
            <a:ext cx="77724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Aeroport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eroport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nb-NO" sz="1700" b="1" dirty="0" smtClean="0">
              <a:solidFill>
                <a:srgbClr val="0E465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nb-NO" sz="1700" b="1" dirty="0" smtClean="0">
              <a:solidFill>
                <a:srgbClr val="0E465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b-NO" sz="3200" b="1" dirty="0" smtClean="0">
                <a:solidFill>
                  <a:srgbClr val="0E465E"/>
                </a:solidFill>
              </a:rPr>
              <a:t>Maritime Transportation in the High North </a:t>
            </a:r>
            <a:r>
              <a:rPr lang="de-DE" altLang="nb-NO" sz="2800" b="1" dirty="0" smtClean="0">
                <a:solidFill>
                  <a:srgbClr val="0E465E"/>
                </a:solidFill>
                <a:latin typeface="Garamond" panose="02020404030301010803" pitchFamily="18" charset="0"/>
              </a:rPr>
              <a:t/>
            </a:r>
            <a:br>
              <a:rPr lang="de-DE" altLang="nb-NO" sz="2800" b="1" dirty="0" smtClean="0">
                <a:solidFill>
                  <a:srgbClr val="0E465E"/>
                </a:solidFill>
                <a:latin typeface="Garamond" panose="02020404030301010803" pitchFamily="18" charset="0"/>
              </a:rPr>
            </a:br>
            <a:r>
              <a:rPr lang="de-DE" altLang="nb-NO" sz="1700" b="1" dirty="0" smtClean="0">
                <a:solidFill>
                  <a:srgbClr val="0E465E"/>
                </a:solidFill>
              </a:rPr>
              <a:t/>
            </a:r>
            <a:br>
              <a:rPr lang="de-DE" altLang="nb-NO" sz="1700" b="1" dirty="0" smtClean="0">
                <a:solidFill>
                  <a:srgbClr val="0E465E"/>
                </a:solidFill>
              </a:rPr>
            </a:br>
            <a:r>
              <a:rPr lang="de-DE" altLang="nb-NO" sz="1700" b="1" dirty="0" smtClean="0">
                <a:solidFill>
                  <a:srgbClr val="0E465E"/>
                </a:solidFill>
              </a:rPr>
              <a:t/>
            </a:r>
            <a:br>
              <a:rPr lang="de-DE" altLang="nb-NO" sz="1700" b="1" dirty="0" smtClean="0">
                <a:solidFill>
                  <a:srgbClr val="0E465E"/>
                </a:solidFill>
              </a:rPr>
            </a:br>
            <a:endParaRPr lang="de-DE" altLang="nb-NO" sz="1700" b="1" dirty="0" smtClean="0">
              <a:solidFill>
                <a:srgbClr val="0E465E"/>
              </a:solidFill>
            </a:endParaRPr>
          </a:p>
        </p:txBody>
      </p:sp>
      <p:pic>
        <p:nvPicPr>
          <p:cNvPr id="9220" name="Picture 3" descr="C:\Documents and Settings\Video\Desktop\Nord-Norge\Nordområdene\Bilder som krediteres_Polarinstituttet\NP014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43" y="5063679"/>
            <a:ext cx="258127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okt05-jan06 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812" y="5110435"/>
            <a:ext cx="22860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 descr="Kystvakt_juste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3" y="5063679"/>
            <a:ext cx="252253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7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873036"/>
              </p:ext>
            </p:extLst>
          </p:nvPr>
        </p:nvGraphicFramePr>
        <p:xfrm>
          <a:off x="1475656" y="-747464"/>
          <a:ext cx="6480720" cy="8064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Acrobat Document" r:id="rId3" imgW="5648125" imgH="8010521" progId="AcroExch.Document.11">
                  <p:embed/>
                </p:oleObj>
              </mc:Choice>
              <mc:Fallback>
                <p:oleObj name="Acrobat Document" r:id="rId3" imgW="5648125" imgH="80105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5656" y="-747464"/>
                        <a:ext cx="6480720" cy="8064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tjerne med 5 tagger 2"/>
          <p:cNvSpPr/>
          <p:nvPr/>
        </p:nvSpPr>
        <p:spPr>
          <a:xfrm>
            <a:off x="7812360" y="68580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072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989919"/>
              </p:ext>
            </p:extLst>
          </p:nvPr>
        </p:nvGraphicFramePr>
        <p:xfrm>
          <a:off x="2411761" y="96115"/>
          <a:ext cx="4824536" cy="681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Acrobat Document" r:id="rId3" imgW="5667121" imgH="8010144" progId="AcroExch.Document.11">
                  <p:embed/>
                </p:oleObj>
              </mc:Choice>
              <mc:Fallback>
                <p:oleObj name="Acrobat Document" r:id="rId3" imgW="5667121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1" y="96115"/>
                        <a:ext cx="4824536" cy="681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2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524218"/>
              </p:ext>
            </p:extLst>
          </p:nvPr>
        </p:nvGraphicFramePr>
        <p:xfrm>
          <a:off x="1835696" y="0"/>
          <a:ext cx="583264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Acrobat Document" r:id="rId3" imgW="5667119" imgH="8019810" progId="AcroExch.Document.7">
                  <p:embed/>
                </p:oleObj>
              </mc:Choice>
              <mc:Fallback>
                <p:oleObj name="Acrobat Document" r:id="rId3" imgW="5667119" imgH="801981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5696" y="0"/>
                        <a:ext cx="583264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4203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-171400"/>
            <a:ext cx="11305256" cy="7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7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48680"/>
            <a:ext cx="5111750" cy="5853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Se oftere mot nord. </a:t>
            </a:r>
            <a:endParaRPr lang="nb-NO" sz="2000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Gå mot vinden</a:t>
            </a:r>
            <a:r>
              <a:rPr lang="nb-NO" sz="2000" b="1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,  du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får rødere kinn. </a:t>
            </a:r>
            <a:endParaRPr lang="nb-NO" sz="2000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Finn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 ulendte stien.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 Hold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 er kortere.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Nord er best.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Vinterens flammehimmel,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sommernattens solmirakel.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Gå mot vinden.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 Klyv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berg.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Se mot nord.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Oftere.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Det er langt dette landet.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Det meste er nord. </a:t>
            </a:r>
            <a:endParaRPr lang="nb-NO" sz="2000" b="1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endParaRPr lang="nb-NO" sz="2000" b="1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 algn="r">
              <a:buNone/>
            </a:pPr>
            <a:r>
              <a:rPr lang="nb-NO" sz="1400" b="1" i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(Rolf Jacobsen: Nord)</a:t>
            </a:r>
            <a:endParaRPr lang="nb-NO" sz="1400" i="1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76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969368" y="476672"/>
            <a:ext cx="7488832" cy="638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NORDOMRÅDENE  -  POLICY-DOKUMENTER:</a:t>
            </a:r>
            <a:endParaRPr lang="nb-N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St.meld. nr.30 (2004-2005) Muligheter og utfordringer i nord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St.meld. nr.8 (2005-2006) helhetlig forvaltning av det marine miljø i Barentshavet og havområdene utenfor Lofoten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Barents 2020 – Et virkemiddel for fremtidsrettet nordområdepolitikk (sept. 2006)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Regjeringens Nordområdestrategi (1. desember 2006)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Nye byggesteiner i Nord – neste trinn i regjeringens nordområdestrategi (12. mars 2009)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Meld. St.10 (2010-2011) Første oppdatering av forvaltningsplanen for Barentshavet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Meld. St.7 (2011-2012) Nordområdene – visjon og virkemidler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4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731436"/>
              </p:ext>
            </p:extLst>
          </p:nvPr>
        </p:nvGraphicFramePr>
        <p:xfrm>
          <a:off x="2445900" y="8832"/>
          <a:ext cx="4862404" cy="684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Acrobat Document" r:id="rId3" imgW="5686255" imgH="8010144" progId="AcroExch.Document.11">
                  <p:embed/>
                </p:oleObj>
              </mc:Choice>
              <mc:Fallback>
                <p:oleObj name="Acrobat Document" r:id="rId3" imgW="5686255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5900" y="8832"/>
                        <a:ext cx="4862404" cy="6849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06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1653" y="1008834"/>
            <a:ext cx="6891997" cy="482784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10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d_PPT_english">
  <a:themeElements>
    <a:clrScheme name="ud_PPT_english 1">
      <a:dk1>
        <a:srgbClr val="333333"/>
      </a:dk1>
      <a:lt1>
        <a:srgbClr val="FFFFFF"/>
      </a:lt1>
      <a:dk2>
        <a:srgbClr val="428596"/>
      </a:dk2>
      <a:lt2>
        <a:srgbClr val="EE4A3F"/>
      </a:lt2>
      <a:accent1>
        <a:srgbClr val="60AEB8"/>
      </a:accent1>
      <a:accent2>
        <a:srgbClr val="D4CCB6"/>
      </a:accent2>
      <a:accent3>
        <a:srgbClr val="FFFFFF"/>
      </a:accent3>
      <a:accent4>
        <a:srgbClr val="2A2A2A"/>
      </a:accent4>
      <a:accent5>
        <a:srgbClr val="B6D3D8"/>
      </a:accent5>
      <a:accent6>
        <a:srgbClr val="C0B9A5"/>
      </a:accent6>
      <a:hlink>
        <a:srgbClr val="EAE5DA"/>
      </a:hlink>
      <a:folHlink>
        <a:srgbClr val="999999"/>
      </a:folHlink>
    </a:clrScheme>
    <a:fontScheme name="ud_PPT_english">
      <a:majorFont>
        <a:latin typeface="Aeroportal"/>
        <a:ea typeface=""/>
        <a:cs typeface=""/>
      </a:majorFont>
      <a:minorFont>
        <a:latin typeface="DepMyria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eroport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eroportal" pitchFamily="34" charset="0"/>
          </a:defRPr>
        </a:defPPr>
      </a:lstStyle>
    </a:lnDef>
  </a:objectDefaults>
  <a:extraClrSchemeLst>
    <a:extraClrScheme>
      <a:clrScheme name="ud_PPT_english 1">
        <a:dk1>
          <a:srgbClr val="333333"/>
        </a:dk1>
        <a:lt1>
          <a:srgbClr val="FFFFFF"/>
        </a:lt1>
        <a:dk2>
          <a:srgbClr val="428596"/>
        </a:dk2>
        <a:lt2>
          <a:srgbClr val="EE4A3F"/>
        </a:lt2>
        <a:accent1>
          <a:srgbClr val="60AEB8"/>
        </a:accent1>
        <a:accent2>
          <a:srgbClr val="D4CCB6"/>
        </a:accent2>
        <a:accent3>
          <a:srgbClr val="FFFFFF"/>
        </a:accent3>
        <a:accent4>
          <a:srgbClr val="2A2A2A"/>
        </a:accent4>
        <a:accent5>
          <a:srgbClr val="B6D3D8"/>
        </a:accent5>
        <a:accent6>
          <a:srgbClr val="C0B9A5"/>
        </a:accent6>
        <a:hlink>
          <a:srgbClr val="EAE5DA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148</Words>
  <Application>Microsoft Office PowerPoint</Application>
  <PresentationFormat>On-screen Show (4:3)</PresentationFormat>
  <Paragraphs>52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Aeroportal</vt:lpstr>
      <vt:lpstr>Arial</vt:lpstr>
      <vt:lpstr>Calibri</vt:lpstr>
      <vt:lpstr>DepMyriad Regular</vt:lpstr>
      <vt:lpstr>Garamond</vt:lpstr>
      <vt:lpstr>Symbol</vt:lpstr>
      <vt:lpstr>Times New Roman</vt:lpstr>
      <vt:lpstr>Wingdings</vt:lpstr>
      <vt:lpstr>Office Theme</vt:lpstr>
      <vt:lpstr>1_Office Theme</vt:lpstr>
      <vt:lpstr>ud_PPT_english</vt:lpstr>
      <vt:lpstr>Acrobat Document</vt:lpstr>
      <vt:lpstr>Odd Gunnar Skagestad:  Norsk og internasjonal nordområdepolitikk  (KYSTVAKTEN, 21. NOVEMBER 2014.)</vt:lpstr>
      <vt:lpstr>NORDOMRÅDENE: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Ministry of Foreign Affairs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‘The High North’</dc:title>
  <dc:creator>Skagestad Odd Gunnar</dc:creator>
  <cp:lastModifiedBy>Skagestad, Odd Gunnar</cp:lastModifiedBy>
  <cp:revision>62</cp:revision>
  <cp:lastPrinted>2014-09-16T11:19:04Z</cp:lastPrinted>
  <dcterms:created xsi:type="dcterms:W3CDTF">2013-01-22T09:38:19Z</dcterms:created>
  <dcterms:modified xsi:type="dcterms:W3CDTF">2014-11-24T08:09:03Z</dcterms:modified>
</cp:coreProperties>
</file>