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0" r:id="rId2"/>
    <p:sldId id="269" r:id="rId3"/>
    <p:sldId id="270" r:id="rId4"/>
    <p:sldId id="271" r:id="rId5"/>
    <p:sldId id="279" r:id="rId6"/>
    <p:sldId id="278" r:id="rId7"/>
    <p:sldId id="272" r:id="rId8"/>
    <p:sldId id="273" r:id="rId9"/>
    <p:sldId id="274" r:id="rId10"/>
    <p:sldId id="268" r:id="rId11"/>
    <p:sldId id="288" r:id="rId12"/>
    <p:sldId id="289" r:id="rId13"/>
    <p:sldId id="290" r:id="rId14"/>
    <p:sldId id="276" r:id="rId15"/>
    <p:sldId id="275" r:id="rId16"/>
    <p:sldId id="281" r:id="rId17"/>
    <p:sldId id="277" r:id="rId18"/>
    <p:sldId id="282" r:id="rId19"/>
    <p:sldId id="283" r:id="rId20"/>
    <p:sldId id="286" r:id="rId21"/>
    <p:sldId id="293" r:id="rId22"/>
    <p:sldId id="294" r:id="rId23"/>
    <p:sldId id="287" r:id="rId24"/>
    <p:sldId id="292" r:id="rId25"/>
  </p:sldIdLst>
  <p:sldSz cx="12192000" cy="6858000"/>
  <p:notesSz cx="6858000" cy="98742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9AECA-25DC-4E54-B4C5-8F6C6F02FF75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C0FE-DFD1-4966-B089-BC6CE73FC6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43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688BF-096A-42E3-B2FE-49B08D1B9302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6E7B7-2C45-4241-AE31-7F9EDA009A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64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baseline="0" dirty="0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styrke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internasjonalt</a:t>
            </a:r>
            <a:r>
              <a:rPr lang="en-GB" baseline="0" dirty="0" smtClean="0"/>
              <a:t> samarbeid og den </a:t>
            </a:r>
            <a:r>
              <a:rPr lang="en-GB" baseline="0" dirty="0" err="1" smtClean="0"/>
              <a:t>internasjonale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rettsorden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overordnede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målene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norsk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utenrikspolitikk</a:t>
            </a:r>
            <a:r>
              <a:rPr lang="en-GB" baseline="0" dirty="0" smtClean="0"/>
              <a:t>. </a:t>
            </a:r>
          </a:p>
          <a:p>
            <a:r>
              <a:rPr lang="en-GB" baseline="0" dirty="0" err="1" smtClean="0"/>
              <a:t>Dette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gjelder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også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mht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Antarktis</a:t>
            </a:r>
            <a:r>
              <a:rPr lang="en-GB" baseline="0" dirty="0" smtClean="0"/>
              <a:t> og </a:t>
            </a:r>
            <a:r>
              <a:rPr lang="en-GB" baseline="0" dirty="0" err="1" smtClean="0"/>
              <a:t>verdens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havområder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Denne </a:t>
            </a:r>
            <a:r>
              <a:rPr lang="en-GB" baseline="0" dirty="0" err="1" smtClean="0"/>
              <a:t>plansjen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viser</a:t>
            </a:r>
            <a:r>
              <a:rPr lang="en-GB" baseline="0" dirty="0" smtClean="0"/>
              <a:t> “</a:t>
            </a:r>
            <a:r>
              <a:rPr lang="en-GB" baseline="0" dirty="0" err="1" smtClean="0"/>
              <a:t>Havets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Grunnlov</a:t>
            </a:r>
            <a:r>
              <a:rPr lang="en-GB" baseline="0" dirty="0" smtClean="0"/>
              <a:t>”:  FNs </a:t>
            </a:r>
            <a:r>
              <a:rPr lang="en-GB" baseline="0" dirty="0" err="1" smtClean="0"/>
              <a:t>Havrettskonvensjon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1982.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BEF1-11C2-4C11-96FD-BB4DCF7D147B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71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36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77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91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1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47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72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1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62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12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6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47C6-CAD0-48EA-B9BC-2E69F9E04566}" type="datetimeFigureOut">
              <a:rPr lang="nb-NO" smtClean="0"/>
              <a:t>16.02.2016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5219-18C1-439D-989F-2DAA5FA98A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4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89965" y="447040"/>
            <a:ext cx="10974070" cy="4490720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ODD GUNNAR SKAGESTAD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7300" b="1" dirty="0" smtClean="0">
                <a:solidFill>
                  <a:srgbClr val="C00000"/>
                </a:solidFill>
              </a:rPr>
              <a:t>ÅRETS HENDELSER I RUSSLANDS UTENRIKSPOLITIKK</a:t>
            </a:r>
            <a:br>
              <a:rPr lang="nb-NO" sz="7300" b="1" dirty="0" smtClean="0">
                <a:solidFill>
                  <a:srgbClr val="C00000"/>
                </a:solidFill>
              </a:rPr>
            </a:br>
            <a:r>
              <a:rPr lang="nb-NO" sz="1300" b="1" dirty="0" smtClean="0">
                <a:solidFill>
                  <a:srgbClr val="C00000"/>
                </a:solidFill>
              </a:rPr>
              <a:t/>
            </a:r>
            <a:br>
              <a:rPr lang="nb-NO" sz="1300" b="1" dirty="0" smtClean="0">
                <a:solidFill>
                  <a:srgbClr val="C00000"/>
                </a:solidFill>
              </a:rPr>
            </a:br>
            <a:r>
              <a:rPr lang="nb-NO" sz="1300" b="1" dirty="0" smtClean="0">
                <a:solidFill>
                  <a:srgbClr val="C00000"/>
                </a:solidFill>
              </a:rPr>
              <a:t/>
            </a:r>
            <a:br>
              <a:rPr lang="nb-NO" sz="1300" b="1" dirty="0" smtClean="0">
                <a:solidFill>
                  <a:srgbClr val="C00000"/>
                </a:solidFill>
              </a:rPr>
            </a:br>
            <a:r>
              <a:rPr lang="nb-NO" sz="4400" b="1" dirty="0" smtClean="0"/>
              <a:t>Skedsmokorset Rotaryklubb 25. januar 2016.</a:t>
            </a:r>
            <a:endParaRPr lang="nb-NO" sz="4400" b="1" dirty="0">
              <a:solidFill>
                <a:srgbClr val="C00000"/>
              </a:solidFill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0320" y="5486400"/>
            <a:ext cx="10373360" cy="948690"/>
          </a:xfrm>
        </p:spPr>
        <p:txBody>
          <a:bodyPr>
            <a:normAutofit/>
          </a:bodyPr>
          <a:lstStyle/>
          <a:p>
            <a:pPr algn="ctr"/>
            <a:r>
              <a:rPr lang="nb-NO" sz="4400" dirty="0" smtClean="0"/>
              <a:t>WWW.OGSKAGESTAD.NET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46213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00" y="0"/>
            <a:ext cx="824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9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924334" y="0"/>
            <a:ext cx="7997588" cy="705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BRUTTO </a:t>
            </a:r>
            <a:r>
              <a:rPr lang="nb-NO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NASJONALPRODUKT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 MILL. US $  (IMF)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USA        </a:t>
            </a:r>
            <a:r>
              <a:rPr lang="nb-NO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14 624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  Kina               </a:t>
            </a:r>
            <a:r>
              <a:rPr lang="nb-NO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5 745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  Japan </a:t>
            </a:r>
            <a:r>
              <a:rPr lang="nb-NO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5 391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  Tyskland   </a:t>
            </a:r>
            <a:r>
              <a:rPr lang="nb-NO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3 306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  Frankrike </a:t>
            </a:r>
            <a:r>
              <a:rPr lang="nb-NO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2 555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  Storbritannia  </a:t>
            </a:r>
            <a:r>
              <a:rPr lang="nb-NO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2 </a:t>
            </a: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259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  Italia </a:t>
            </a:r>
            <a:r>
              <a:rPr lang="nb-NO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2 037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  Brasil  </a:t>
            </a:r>
            <a:r>
              <a:rPr lang="nb-NO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2 024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  Canada    </a:t>
            </a:r>
            <a:r>
              <a:rPr lang="nb-NO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1 564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  Russland   </a:t>
            </a:r>
            <a:r>
              <a:rPr lang="nb-NO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nb-NO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1 577</a:t>
            </a: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6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265528" y="1"/>
            <a:ext cx="7588156" cy="695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FOLKETALL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(mill. innbyggere)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Kina                 1 330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  India                1 173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  USA                    320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  Indonesia           250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  Brasil                  201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  Pakistan             182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  Nigeria                174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  Bangladesh        157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  Russland            143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  Japan                  127</a:t>
            </a: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3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0"/>
            <a:ext cx="1158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" y="0"/>
            <a:ext cx="12195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5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9" y="0"/>
            <a:ext cx="11969654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4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9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-38960"/>
            <a:ext cx="9739224" cy="68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0"/>
            <a:ext cx="12192000" cy="75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31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8" y="0"/>
            <a:ext cx="5271246" cy="69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99" y="1143000"/>
            <a:ext cx="81240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6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5" y="-156116"/>
            <a:ext cx="12242825" cy="70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17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8" y="0"/>
            <a:ext cx="10305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54" y="-31730"/>
            <a:ext cx="9198145" cy="68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35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23" y="0"/>
            <a:ext cx="6853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36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524000" y="5373217"/>
            <a:ext cx="7278688" cy="360039"/>
          </a:xfrm>
        </p:spPr>
        <p:txBody>
          <a:bodyPr>
            <a:normAutofit fontScale="90000"/>
          </a:bodyPr>
          <a:lstStyle/>
          <a:p>
            <a:r>
              <a:rPr lang="nb-NO" altLang="nb-NO" sz="2400" dirty="0"/>
              <a:t>Norsk utenrikspolitisk målsetting: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5733255"/>
            <a:ext cx="9391973" cy="1194100"/>
          </a:xfrm>
        </p:spPr>
        <p:txBody>
          <a:bodyPr/>
          <a:lstStyle/>
          <a:p>
            <a:pPr marL="0" lvl="1"/>
            <a:r>
              <a:rPr lang="en-GB" altLang="nb-NO" sz="2400" b="1" dirty="0" err="1">
                <a:latin typeface="+mj-lt"/>
              </a:rPr>
              <a:t>Styrke</a:t>
            </a:r>
            <a:r>
              <a:rPr lang="en-GB" altLang="nb-NO" sz="2400" b="1" dirty="0">
                <a:latin typeface="+mj-lt"/>
              </a:rPr>
              <a:t> </a:t>
            </a:r>
            <a:r>
              <a:rPr lang="en-GB" altLang="nb-NO" sz="2400" b="1" dirty="0" err="1">
                <a:latin typeface="+mj-lt"/>
              </a:rPr>
              <a:t>internasjonalt</a:t>
            </a:r>
            <a:r>
              <a:rPr lang="en-GB" altLang="nb-NO" sz="2400" b="1" dirty="0">
                <a:latin typeface="+mj-lt"/>
              </a:rPr>
              <a:t> samarbeid og </a:t>
            </a:r>
            <a:r>
              <a:rPr lang="en-GB" altLang="nb-NO" sz="2400" b="1" dirty="0" err="1">
                <a:latin typeface="+mj-lt"/>
              </a:rPr>
              <a:t>internasjonal</a:t>
            </a:r>
            <a:r>
              <a:rPr lang="en-GB" altLang="nb-NO" sz="2400" b="1" dirty="0">
                <a:latin typeface="+mj-lt"/>
              </a:rPr>
              <a:t> </a:t>
            </a:r>
            <a:r>
              <a:rPr lang="en-GB" altLang="nb-NO" sz="2400" b="1" dirty="0" err="1">
                <a:latin typeface="+mj-lt"/>
              </a:rPr>
              <a:t>rettsorden</a:t>
            </a:r>
            <a:endParaRPr lang="nb-NO" altLang="nb-NO" sz="2400" b="1" dirty="0">
              <a:latin typeface="+mj-lt"/>
            </a:endParaRPr>
          </a:p>
          <a:p>
            <a:endParaRPr lang="nb-NO" altLang="nb-NO" dirty="0" smtClean="0"/>
          </a:p>
        </p:txBody>
      </p:sp>
      <p:pic>
        <p:nvPicPr>
          <p:cNvPr id="5325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781" y="0"/>
            <a:ext cx="1212416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1042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58" y="284205"/>
            <a:ext cx="9749920" cy="62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5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204" y="0"/>
            <a:ext cx="12269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" y="-4665"/>
            <a:ext cx="12183717" cy="68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6" y="0"/>
            <a:ext cx="11477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2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31" y="1"/>
            <a:ext cx="86134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6" y="0"/>
            <a:ext cx="1107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47" y="0"/>
            <a:ext cx="1101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1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71</Words>
  <Application>Microsoft Office PowerPoint</Application>
  <PresentationFormat>Widescreen</PresentationFormat>
  <Paragraphs>35</Paragraphs>
  <Slides>24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Office-tema</vt:lpstr>
      <vt:lpstr>ODD GUNNAR SKAGESTAD  ÅRETS HENDELSER I RUSSLANDS UTENRIKSPOLITIKK   Skedsmokorset Rotaryklubb 25. januar 2016.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Norsk utenrikspolitisk målsetting: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 Gunnar Skagestad:  Riksakten av 6. august 1815 Norgeshistoriens viktigste mellomstatlige avtale?</dc:title>
  <dc:creator>Frogner1</dc:creator>
  <cp:lastModifiedBy>Odd Gunnar Skagestad</cp:lastModifiedBy>
  <cp:revision>41</cp:revision>
  <cp:lastPrinted>2016-02-16T10:56:41Z</cp:lastPrinted>
  <dcterms:created xsi:type="dcterms:W3CDTF">2014-08-17T13:56:18Z</dcterms:created>
  <dcterms:modified xsi:type="dcterms:W3CDTF">2016-02-16T11:00:33Z</dcterms:modified>
</cp:coreProperties>
</file>